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23">
          <p15:clr>
            <a:srgbClr val="A4A3A4"/>
          </p15:clr>
        </p15:guide>
        <p15:guide id="2" pos="2880">
          <p15:clr>
            <a:srgbClr val="A4A3A4"/>
          </p15:clr>
        </p15:guide>
        <p15:guide id="3" pos="196">
          <p15:clr>
            <a:srgbClr val="9AA0A6"/>
          </p15:clr>
        </p15:guide>
        <p15:guide id="4" pos="75">
          <p15:clr>
            <a:srgbClr val="9AA0A6"/>
          </p15:clr>
        </p15:guide>
        <p15:guide id="5" pos="5691">
          <p15:clr>
            <a:srgbClr val="9AA0A6"/>
          </p15:clr>
        </p15:guide>
        <p15:guide id="6" pos="288">
          <p15:clr>
            <a:srgbClr val="9AA0A6"/>
          </p15:clr>
        </p15:guide>
        <p15:guide id="7" orient="horz" pos="3099">
          <p15:clr>
            <a:srgbClr val="9AA0A6"/>
          </p15:clr>
        </p15:guide>
        <p15:guide id="8" orient="horz" pos="692">
          <p15:clr>
            <a:srgbClr val="9AA0A6"/>
          </p15:clr>
        </p15:guide>
        <p15:guide id="9" orient="horz" pos="75">
          <p15:clr>
            <a:srgbClr val="9AA0A6"/>
          </p15:clr>
        </p15:guide>
        <p15:guide id="10" orient="horz" pos="27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23" orient="horz"/>
        <p:guide pos="2880"/>
        <p:guide pos="196"/>
        <p:guide pos="75"/>
        <p:guide pos="5691"/>
        <p:guide pos="288"/>
        <p:guide pos="3099" orient="horz"/>
        <p:guide pos="692" orient="horz"/>
        <p:guide pos="75" orient="horz"/>
        <p:guide pos="276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458dc258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d458dc258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d458dc258d_0_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d458dc258d_0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d458dc258d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d458dc258d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d458dc258d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d458dc258d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7b3ee36e6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7b3ee36e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d458dc258d_0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d458dc258d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458dc258d_0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d458dc258d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d458dc258d_0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d458dc258d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b3ee36e6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7b3ee36e6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d458dc258d_0_4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d458dc258d_0_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d458dc258d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d458dc258d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d458dc258d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d458dc258d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d458dc258d_0_4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d458dc258d_0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458dc258d_0_4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d458dc258d_0_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b3ee36e6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b3ee36e6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d458dc258d_0_4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d458dc258d_0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d458dc258d_0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d458dc258d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d6f5dd8aa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d6f5dd8aa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d6f5dd8aa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d6f5dd8aa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6f5dd8aa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d6f5dd8aa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d6f5dd8aa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d6f5dd8aa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d6f5dd8aaa_0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d6f5dd8aaa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d458dc258d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d458dc258d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d6f5dd8aaa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d6f5dd8aaa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d6f5dd8aaa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d6f5dd8aa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d6f5dd8aaa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d6f5dd8aaa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d6f5dd8aaa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d6f5dd8aaa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7b3ee36e6a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7b3ee36e6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d6f5dd8aaa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d6f5dd8aaa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d6f5dd8aaa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d6f5dd8aaa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d6f5dd8aaa_0_3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d6f5dd8aaa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7b3ee36e6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7b3ee36e6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d6f5dd8aaa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d6f5dd8aaa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458dc258d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d458dc258d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d6f5dd8aaa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d6f5dd8aaa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da7ff3e78e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da7ff3e78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d6f5dd8aaa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d6f5dd8aaa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7b3ee36e6a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7b3ee36e6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d6f5dd8aaa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d6f5dd8aaa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d6f5dd8aaa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d6f5dd8aaa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d6f5dd8aaa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d6f5dd8aaa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d6f5dd8aaa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d6f5dd8aaa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d6f5dd8aaa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d6f5dd8aaa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da7ff3e78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da7ff3e78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d458dc258d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d458dc258d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626d00c8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d626d00c8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d458dc258d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d458dc258d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d458dc258d_0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d458dc258d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d458dc258d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d458dc258d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3222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00" y="76201"/>
            <a:ext cx="3017519" cy="69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b="5250" l="0" r="0" t="31788"/>
          <a:stretch/>
        </p:blipFill>
        <p:spPr>
          <a:xfrm>
            <a:off x="0" y="770225"/>
            <a:ext cx="9144000" cy="413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5">
            <a:alphaModFix/>
          </a:blip>
          <a:srcRect b="0" l="69" r="0" t="40334"/>
          <a:stretch/>
        </p:blipFill>
        <p:spPr>
          <a:xfrm flipH="1" rot="10800000">
            <a:off x="0" y="4052474"/>
            <a:ext cx="9144003" cy="90060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3169625" y="76200"/>
            <a:ext cx="5863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UNIT 10: PAPERWORK – CASH PROJECTION</a:t>
            </a:r>
            <a:endParaRPr sz="22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/>
        </p:nvSpPr>
        <p:spPr>
          <a:xfrm>
            <a:off x="310900" y="1098000"/>
            <a:ext cx="8723400" cy="19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2" name="Google Shape;122;p22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1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9963" y="1098000"/>
            <a:ext cx="4324068" cy="382147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2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1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KNOW YOUR AVAILABLE CASH 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/>
          <p:nvPr/>
        </p:nvSpPr>
        <p:spPr>
          <a:xfrm>
            <a:off x="310900" y="1098000"/>
            <a:ext cx="8723400" cy="41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DISCUSS: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How much available cash does Maria have before the month starts?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What is he available cash at the end of July?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How much available cash did Maria have at the end of the day July 15?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0" name="Google Shape;130;p23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	    </a:t>
            </a: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PRINCIPLE 1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1" name="Google Shape;131;p23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1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KNOW YOUR AVAILABLE CASH 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/>
          <p:nvPr/>
        </p:nvSpPr>
        <p:spPr>
          <a:xfrm>
            <a:off x="310900" y="1098000"/>
            <a:ext cx="8723400" cy="37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DISCUSS: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How can you always know how much available cash you have?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What does this month of records tell Maria about her business?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7" name="Google Shape;137;p24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</a:t>
            </a: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PRINCIPLE 1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8" name="Google Shape;138;p24"/>
          <p:cNvSpPr txBox="1"/>
          <p:nvPr/>
        </p:nvSpPr>
        <p:spPr>
          <a:xfrm>
            <a:off x="311700" y="3555075"/>
            <a:ext cx="8723400" cy="13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ACT: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Turn to </a:t>
            </a: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page 32 </a:t>
            </a:r>
            <a:r>
              <a:rPr lang="en" sz="2000">
                <a:latin typeface="Avenir"/>
                <a:ea typeface="Avenir"/>
                <a:cs typeface="Avenir"/>
                <a:sym typeface="Avenir"/>
              </a:rPr>
              <a:t>in your workbook or another notebook and answer the question.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9" name="Google Shape;139;p24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1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KNOW YOUR AVAILABLE CASH 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/>
          <p:nvPr/>
        </p:nvSpPr>
        <p:spPr>
          <a:xfrm>
            <a:off x="310900" y="1098000"/>
            <a:ext cx="8723400" cy="33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CODE</a:t>
            </a: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Turn to </a:t>
            </a: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page 33</a:t>
            </a:r>
            <a:r>
              <a:rPr lang="en" sz="2300">
                <a:latin typeface="Avenir"/>
                <a:ea typeface="Avenir"/>
                <a:cs typeface="Avenir"/>
                <a:sym typeface="Avenir"/>
              </a:rPr>
              <a:t> in your workbook to see </a:t>
            </a: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Maria’s Income &amp; Expense Log </a:t>
            </a:r>
            <a:r>
              <a:rPr lang="en" sz="2300">
                <a:latin typeface="Avenir"/>
                <a:ea typeface="Avenir"/>
                <a:cs typeface="Avenir"/>
                <a:sym typeface="Avenir"/>
              </a:rPr>
              <a:t>example. Or look on the next slide and be prepared to answer some questions.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5" name="Google Shape;145;p25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2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6" name="Google Shape;146;p25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2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USE YOUR INCOME STATEMENTS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2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52" name="Google Shape;15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4445" y="1098000"/>
            <a:ext cx="6755104" cy="38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6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2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USE YOUR INCOME STATEMENTS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/>
        </p:nvSpPr>
        <p:spPr>
          <a:xfrm>
            <a:off x="310900" y="1098000"/>
            <a:ext cx="8723400" cy="38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DISCUSS:</a:t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How many times did Maria buy feed for the chickens?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How much does the income statement show Maria spent for feed?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Did Maria make a profit in July?</a:t>
            </a:r>
            <a:endParaRPr sz="23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What is the difference between an </a:t>
            </a:r>
            <a:r>
              <a:rPr b="1"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Income &amp; Expense Log </a:t>
            </a: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and an </a:t>
            </a:r>
            <a:r>
              <a:rPr b="1"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Income Statement</a:t>
            </a: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9" name="Google Shape;159;p27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2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0" name="Google Shape;160;p27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2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USE YOUR INCOME STATEMENTS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/>
        </p:nvSpPr>
        <p:spPr>
          <a:xfrm>
            <a:off x="310900" y="1098000"/>
            <a:ext cx="8723400" cy="4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ACT: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Look at </a:t>
            </a: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page 33</a:t>
            </a:r>
            <a:r>
              <a:rPr lang="en" sz="2300">
                <a:latin typeface="Avenir"/>
                <a:ea typeface="Avenir"/>
                <a:cs typeface="Avenir"/>
                <a:sym typeface="Avenir"/>
              </a:rPr>
              <a:t> in your workbook at </a:t>
            </a: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Practice Income &amp; Expense Log and Income Statement</a:t>
            </a:r>
            <a:r>
              <a:rPr lang="en" sz="2300">
                <a:latin typeface="Avenir"/>
                <a:ea typeface="Avenir"/>
                <a:cs typeface="Avenir"/>
                <a:sym typeface="Avenir"/>
              </a:rPr>
              <a:t>. Or look on the next slide.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Now we will practice making an </a:t>
            </a: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Income &amp; Expense Log </a:t>
            </a:r>
            <a:r>
              <a:rPr lang="en" sz="2300">
                <a:latin typeface="Avenir"/>
                <a:ea typeface="Avenir"/>
                <a:cs typeface="Avenir"/>
                <a:sym typeface="Avenir"/>
              </a:rPr>
              <a:t> and an </a:t>
            </a: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Income Statement. 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If you are using another notebook, copy the next slide in order to make your own Income &amp; Expense Log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6" name="Google Shape;166;p28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2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7" name="Google Shape;167;p28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2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USE YOUR INCOME STATEMENTS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 txBox="1"/>
          <p:nvPr/>
        </p:nvSpPr>
        <p:spPr>
          <a:xfrm>
            <a:off x="310900" y="1098000"/>
            <a:ext cx="8723400" cy="22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ACT: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If you are using another notebook, copy the chart on the  next slide in order to make your own </a:t>
            </a: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Income &amp; Expense Log</a:t>
            </a:r>
            <a:r>
              <a:rPr lang="en" sz="2300">
                <a:latin typeface="Avenir"/>
                <a:ea typeface="Avenir"/>
                <a:cs typeface="Avenir"/>
                <a:sym typeface="Avenir"/>
              </a:rPr>
              <a:t> and </a:t>
            </a: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Income Statement.</a:t>
            </a:r>
            <a:endParaRPr b="1"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3" name="Google Shape;173;p29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2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4" name="Google Shape;174;p29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2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USE YOUR INCOME STATEMENTS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2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80" name="Google Shape;18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0124" y="1098000"/>
            <a:ext cx="6743764" cy="38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0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2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USE YOUR INCOME STATEMENTS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/>
          <p:nvPr/>
        </p:nvSpPr>
        <p:spPr>
          <a:xfrm>
            <a:off x="310900" y="1098000"/>
            <a:ext cx="8723400" cy="22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CODE: 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Turn to </a:t>
            </a: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page 34</a:t>
            </a:r>
            <a:r>
              <a:rPr b="1"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of Maria’s Income Statements</a:t>
            </a: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sz="2300">
                <a:latin typeface="Avenir"/>
                <a:ea typeface="Avenir"/>
                <a:cs typeface="Avenir"/>
                <a:sym typeface="Avenir"/>
              </a:rPr>
              <a:t>to begin looking at and understanding Cash Flow Projections. Or look on the next slide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7" name="Google Shape;187;p31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3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8" name="Google Shape;188;p31"/>
          <p:cNvSpPr txBox="1"/>
          <p:nvPr/>
        </p:nvSpPr>
        <p:spPr>
          <a:xfrm>
            <a:off x="3109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3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UNDERSTAND A CASH FLOW PROJECTION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0" y="0"/>
            <a:ext cx="9144000" cy="11679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UNIT 10: PAPERWORK </a:t>
            </a:r>
            <a:r>
              <a:rPr b="1" lang="en" sz="34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– </a:t>
            </a:r>
            <a:r>
              <a:rPr b="1" lang="en" sz="2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CASH PROJECTION</a:t>
            </a:r>
            <a:endParaRPr b="1" sz="2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4572000" y="1152150"/>
            <a:ext cx="4462200" cy="3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venir"/>
              <a:buAutoNum type="arabicPeriod"/>
            </a:pPr>
            <a:r>
              <a:rPr b="1" lang="en" sz="2200">
                <a:latin typeface="Avenir"/>
                <a:ea typeface="Avenir"/>
                <a:cs typeface="Avenir"/>
                <a:sym typeface="Avenir"/>
              </a:rPr>
              <a:t>Know Your Available Cash.</a:t>
            </a:r>
            <a:endParaRPr b="1" sz="2200"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venir"/>
              <a:buAutoNum type="arabicPeriod"/>
            </a:pPr>
            <a:r>
              <a:rPr b="1" lang="en" sz="2200">
                <a:latin typeface="Avenir"/>
                <a:ea typeface="Avenir"/>
                <a:cs typeface="Avenir"/>
                <a:sym typeface="Avenir"/>
              </a:rPr>
              <a:t>Use Your Income Statements.</a:t>
            </a:r>
            <a:endParaRPr b="1" sz="2200"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venir"/>
              <a:buAutoNum type="arabicPeriod"/>
            </a:pPr>
            <a:r>
              <a:rPr b="1" lang="en" sz="2200">
                <a:latin typeface="Avenir"/>
                <a:ea typeface="Avenir"/>
                <a:cs typeface="Avenir"/>
                <a:sym typeface="Avenir"/>
              </a:rPr>
              <a:t>Understand a Cash Flow Projection.</a:t>
            </a:r>
            <a:endParaRPr b="1" sz="2200">
              <a:latin typeface="Avenir"/>
              <a:ea typeface="Avenir"/>
              <a:cs typeface="Avenir"/>
              <a:sym typeface="Avenir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venir"/>
              <a:buAutoNum type="arabicPeriod"/>
            </a:pPr>
            <a:r>
              <a:rPr b="1" lang="en" sz="2200">
                <a:latin typeface="Avenir"/>
                <a:ea typeface="Avenir"/>
                <a:cs typeface="Avenir"/>
                <a:sym typeface="Avenir"/>
              </a:rPr>
              <a:t>Make a Cash Flow Projection.</a:t>
            </a:r>
            <a:endParaRPr b="1" sz="22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0" l="5623" r="12045" t="0"/>
          <a:stretch/>
        </p:blipFill>
        <p:spPr>
          <a:xfrm>
            <a:off x="0" y="1152150"/>
            <a:ext cx="4572000" cy="3991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3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94" name="Google Shape;19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2300" y="1098000"/>
            <a:ext cx="6755128" cy="38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2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3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UNDERSTAND A CASH FLOW PROJECTION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3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3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1" name="Google Shape;201;p33"/>
          <p:cNvSpPr txBox="1"/>
          <p:nvPr/>
        </p:nvSpPr>
        <p:spPr>
          <a:xfrm>
            <a:off x="311700" y="1098000"/>
            <a:ext cx="8722500" cy="38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CODE</a:t>
            </a: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What is Maria’s average Chicken Sales for the last three months?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What is her monthly salary?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The purpose of a Cash Flow Projection is to predict future income &amp; expenses and calculate future Profit &amp; Loss as well as cash balances.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2" name="Google Shape;202;p33"/>
          <p:cNvSpPr txBox="1"/>
          <p:nvPr/>
        </p:nvSpPr>
        <p:spPr>
          <a:xfrm>
            <a:off x="311700" y="438900"/>
            <a:ext cx="87225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3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UNDERSTAND A CASH FLOW PROJECTION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3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8" name="Google Shape;208;p34"/>
          <p:cNvSpPr txBox="1"/>
          <p:nvPr/>
        </p:nvSpPr>
        <p:spPr>
          <a:xfrm>
            <a:off x="310900" y="1098000"/>
            <a:ext cx="8723400" cy="17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CODE: 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Turn in your workbook to </a:t>
            </a: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page 34 to Maria’s Cash Flow Projection Example</a:t>
            </a:r>
            <a:r>
              <a:rPr lang="en" sz="2300">
                <a:latin typeface="Avenir"/>
                <a:ea typeface="Avenir"/>
                <a:cs typeface="Avenir"/>
                <a:sym typeface="Avenir"/>
              </a:rPr>
              <a:t>. Or look at the next slide.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9" name="Google Shape;209;p34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3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UNDERSTAND A CASH FLOW PROJECTION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3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15" name="Google Shape;21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998" y="1098000"/>
            <a:ext cx="7376014" cy="38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5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3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UNDERSTAND A CASH FLOW PROJECTION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3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2" name="Google Shape;222;p36"/>
          <p:cNvSpPr txBox="1"/>
          <p:nvPr/>
        </p:nvSpPr>
        <p:spPr>
          <a:xfrm>
            <a:off x="310900" y="1098000"/>
            <a:ext cx="8723400" cy="27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CODE: 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Turn in your workbook to </a:t>
            </a: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page 35 to Maria’s Cash Flow Projection Example </a:t>
            </a:r>
            <a:r>
              <a:rPr lang="en" sz="2300">
                <a:latin typeface="Avenir"/>
                <a:ea typeface="Avenir"/>
                <a:cs typeface="Avenir"/>
                <a:sym typeface="Avenir"/>
              </a:rPr>
              <a:t>(with no loan). Or look at the next slide.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What would happen to Maria’s cash flow if Maria doesn’t take out a loan or buy more chickens?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3" name="Google Shape;223;p36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3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UNDERSTAND A CASH FLOW PROJECTION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3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29" name="Google Shape;22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998" y="1098000"/>
            <a:ext cx="7376014" cy="38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7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3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UNDERSTAND A CASH FLOW PROJECTION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8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3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6" name="Google Shape;236;p38"/>
          <p:cNvSpPr txBox="1"/>
          <p:nvPr/>
        </p:nvSpPr>
        <p:spPr>
          <a:xfrm>
            <a:off x="310900" y="1098000"/>
            <a:ext cx="8723400" cy="18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DISCUSS</a:t>
            </a: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: 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What would happen to Maria’s cash flow if Maria doesn’t take out a loan or buy more chickens?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7" name="Google Shape;237;p38"/>
          <p:cNvSpPr txBox="1"/>
          <p:nvPr/>
        </p:nvSpPr>
        <p:spPr>
          <a:xfrm>
            <a:off x="330725" y="3021900"/>
            <a:ext cx="8723400" cy="13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CODE: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Let’s turn to </a:t>
            </a: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page 35</a:t>
            </a:r>
            <a:r>
              <a:rPr lang="en" sz="2300">
                <a:latin typeface="Avenir"/>
                <a:ea typeface="Avenir"/>
                <a:cs typeface="Avenir"/>
                <a:sym typeface="Avenir"/>
              </a:rPr>
              <a:t> in your workbook at </a:t>
            </a: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Maria’s Cash Flow Projection For 15 Chickens. </a:t>
            </a:r>
            <a:r>
              <a:rPr lang="en" sz="2300">
                <a:latin typeface="Avenir"/>
                <a:ea typeface="Avenir"/>
                <a:cs typeface="Avenir"/>
                <a:sym typeface="Avenir"/>
              </a:rPr>
              <a:t>Or look at the next slide.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8" name="Google Shape;238;p38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3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UNDERSTAND A CASH FLOW PROJECTION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9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3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44" name="Google Shape;24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862" y="1098000"/>
            <a:ext cx="7468275" cy="386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9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3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UNDERSTAND A CASH FLOW PROJECTION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0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3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1" name="Google Shape;251;p40"/>
          <p:cNvSpPr txBox="1"/>
          <p:nvPr/>
        </p:nvSpPr>
        <p:spPr>
          <a:xfrm>
            <a:off x="310900" y="1098000"/>
            <a:ext cx="8723400" cy="23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DISCUSS: 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Does Maria have enough cash flow for loan payments of 300 per month if she starts in October?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What month will Maria make her first payment?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2" name="Google Shape;252;p40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3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UNDERSTAND A CASH FLOW PROJECTION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1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3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8" name="Google Shape;258;p41"/>
          <p:cNvSpPr txBox="1"/>
          <p:nvPr/>
        </p:nvSpPr>
        <p:spPr>
          <a:xfrm>
            <a:off x="310900" y="1098000"/>
            <a:ext cx="87234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DISCUSS: 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How much does she think her egg sales will go up?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Should Maria try a different loan amount?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Could she save up and pay cash for the chickens instead of a loan?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9" name="Google Shape;259;p41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3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UNDERSTAND A CASH FLOW PROJECTION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0900" y="1152150"/>
            <a:ext cx="8703000" cy="31476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Last Week’s Promises:</a:t>
            </a:r>
            <a:endParaRPr b="1" sz="20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Business Plan:</a:t>
            </a:r>
            <a:r>
              <a:rPr b="1" i="1"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Implement two ideas to improve or increase your productive assets. Consider the four loan warnings if you chose to get a loan.</a:t>
            </a:r>
            <a:endParaRPr sz="23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Home Quality of Life Plan:</a:t>
            </a:r>
            <a:r>
              <a:rPr b="1" i="1"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Choose to improve a specific area from your Home Plan.</a:t>
            </a:r>
            <a:endParaRPr sz="23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Savings:</a:t>
            </a:r>
            <a:r>
              <a:rPr b="1" i="1"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Save money, even just a coin or two.</a:t>
            </a:r>
            <a:endParaRPr sz="23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0" name="Google Shape;70;p15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		    	           REPORT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311700" y="438900"/>
            <a:ext cx="8722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REPORT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311700" y="4042275"/>
            <a:ext cx="87828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ACT: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Business Spotlight </a:t>
            </a:r>
            <a:r>
              <a:rPr lang="en" sz="2000">
                <a:latin typeface="Avenir"/>
                <a:ea typeface="Avenir"/>
                <a:cs typeface="Avenir"/>
                <a:sym typeface="Avenir"/>
              </a:rPr>
              <a:t>presentation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2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3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65" name="Google Shape;26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50525"/>
            <a:ext cx="8881874" cy="3180557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2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3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UNDERSTAND A CASH FLOW PROJECTION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3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3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2" name="Google Shape;272;p43"/>
          <p:cNvSpPr txBox="1"/>
          <p:nvPr/>
        </p:nvSpPr>
        <p:spPr>
          <a:xfrm>
            <a:off x="310900" y="1098000"/>
            <a:ext cx="8723400" cy="17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CODE: 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Turn to </a:t>
            </a: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page 36</a:t>
            </a:r>
            <a:r>
              <a:rPr lang="en" sz="2300">
                <a:latin typeface="Avenir"/>
                <a:ea typeface="Avenir"/>
                <a:cs typeface="Avenir"/>
                <a:sym typeface="Avenir"/>
              </a:rPr>
              <a:t> in your workbook and look at </a:t>
            </a: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Maria’s Cash Flow Projection for 8 Chickens</a:t>
            </a:r>
            <a:r>
              <a:rPr lang="en" sz="2300">
                <a:latin typeface="Avenir"/>
                <a:ea typeface="Avenir"/>
                <a:cs typeface="Avenir"/>
                <a:sym typeface="Avenir"/>
              </a:rPr>
              <a:t>. Or look at the next slide.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3" name="Google Shape;273;p43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3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UNDERSTAND A CASH FLOW PROJECTION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4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3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79" name="Google Shape;27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998" y="1098000"/>
            <a:ext cx="7376014" cy="38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4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3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UNDERSTAND A CASH FLOW PROJECTION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5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3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6" name="Google Shape;286;p45"/>
          <p:cNvSpPr txBox="1"/>
          <p:nvPr/>
        </p:nvSpPr>
        <p:spPr>
          <a:xfrm>
            <a:off x="310900" y="1098000"/>
            <a:ext cx="8723400" cy="38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DISCUSS: 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Does Maria have enough cash flow for a loan of 800.00 for 8 chickens?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Does Maria have enough cash flow for a loan of 1500.00 for 15 chickens?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What is a cash flow projection?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How will it help your business?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7" name="Google Shape;287;p45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3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UNDERSTAND A CASH FLOW PROJECTION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6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3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3" name="Google Shape;293;p46"/>
          <p:cNvSpPr txBox="1"/>
          <p:nvPr/>
        </p:nvSpPr>
        <p:spPr>
          <a:xfrm>
            <a:off x="310900" y="1098000"/>
            <a:ext cx="8723400" cy="17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ACT</a:t>
            </a: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: 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Take time to make a cash flow projection with your business’s reports. (See next slide for details).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4" name="Google Shape;294;p46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3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UNDERSTAND A CASH FLOW PROJECTION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7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4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0" name="Google Shape;300;p47"/>
          <p:cNvSpPr txBox="1"/>
          <p:nvPr/>
        </p:nvSpPr>
        <p:spPr>
          <a:xfrm>
            <a:off x="310900" y="1098000"/>
            <a:ext cx="8723400" cy="37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CODE</a:t>
            </a: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: 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It is time to practice making a cash projection for your business.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Turn to a Blank Cash Flow Projection graph on </a:t>
            </a: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page 37 </a:t>
            </a:r>
            <a:r>
              <a:rPr lang="en" sz="2300">
                <a:latin typeface="Avenir"/>
                <a:ea typeface="Avenir"/>
                <a:cs typeface="Avenir"/>
                <a:sym typeface="Avenir"/>
              </a:rPr>
              <a:t>or copy in onto another notebook.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1" marL="9144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○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Refer to your practice Income Statement on </a:t>
            </a: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page 33</a:t>
            </a:r>
            <a:r>
              <a:rPr lang="en" sz="2300">
                <a:latin typeface="Avenir"/>
                <a:ea typeface="Avenir"/>
                <a:cs typeface="Avenir"/>
                <a:sym typeface="Avenir"/>
              </a:rPr>
              <a:t> in your workbook or notebook.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1" name="Google Shape;301;p47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4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MAKE</a:t>
            </a: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 A CASH FLOW PROJECTION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8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4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07" name="Google Shape;30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325" y="589575"/>
            <a:ext cx="8357344" cy="432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9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4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3" name="Google Shape;313;p49"/>
          <p:cNvSpPr txBox="1"/>
          <p:nvPr/>
        </p:nvSpPr>
        <p:spPr>
          <a:xfrm>
            <a:off x="310900" y="1098000"/>
            <a:ext cx="8723400" cy="27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CODE: 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Please predict what you think some of income and expenses will be for the next six months.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1" marL="9144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○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Remember– this is just a practice. </a:t>
            </a:r>
            <a:r>
              <a:rPr lang="en" sz="2300">
                <a:latin typeface="Avenir"/>
                <a:ea typeface="Avenir"/>
                <a:cs typeface="Avenir"/>
                <a:sym typeface="Avenir"/>
              </a:rPr>
              <a:t>Just d</a:t>
            </a:r>
            <a:r>
              <a:rPr lang="en" sz="2300">
                <a:latin typeface="Avenir"/>
                <a:ea typeface="Avenir"/>
                <a:cs typeface="Avenir"/>
                <a:sym typeface="Avenir"/>
              </a:rPr>
              <a:t>o the best you can.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4" name="Google Shape;314;p49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4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MAKE A CASH FLOW PROJECTION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0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4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0" name="Google Shape;320;p50"/>
          <p:cNvSpPr txBox="1"/>
          <p:nvPr/>
        </p:nvSpPr>
        <p:spPr>
          <a:xfrm>
            <a:off x="310900" y="1098000"/>
            <a:ext cx="8723400" cy="18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CODE: 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Share with a partner or the group some of your projections.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What will you need to do to make them happen?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1" name="Google Shape;321;p50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4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MAKE A CASH FLOW PROJECTION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1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4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7" name="Google Shape;327;p51"/>
          <p:cNvSpPr txBox="1"/>
          <p:nvPr/>
        </p:nvSpPr>
        <p:spPr>
          <a:xfrm>
            <a:off x="310900" y="1098000"/>
            <a:ext cx="8723400" cy="27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CODE</a:t>
            </a: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: 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Turn to </a:t>
            </a: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page 52</a:t>
            </a:r>
            <a:r>
              <a:rPr lang="en" sz="2300">
                <a:latin typeface="Avenir"/>
                <a:ea typeface="Avenir"/>
                <a:cs typeface="Avenir"/>
                <a:sym typeface="Avenir"/>
              </a:rPr>
              <a:t> in the resource section in your workbook or create a blank </a:t>
            </a: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Income &amp; Expense Log </a:t>
            </a:r>
            <a:r>
              <a:rPr lang="en" sz="2300">
                <a:latin typeface="Avenir"/>
                <a:ea typeface="Avenir"/>
                <a:cs typeface="Avenir"/>
                <a:sym typeface="Avenir"/>
              </a:rPr>
              <a:t>in another notebook.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Now you will make a real cash projection for your business using your real income statements and paperwork.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8" name="Google Shape;328;p51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4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MAKE A CASH FLOW PROJECTION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0900" y="1152150"/>
            <a:ext cx="1338900" cy="3882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REPORT:</a:t>
            </a:r>
            <a:endParaRPr b="1" sz="20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400"/>
              </a:spcAft>
              <a:buNone/>
            </a:pPr>
            <a:r>
              <a:t/>
            </a:r>
            <a:endParaRPr sz="19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3888" y="657100"/>
            <a:ext cx="4221014" cy="20526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		    	           REPORT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310900" y="2668275"/>
            <a:ext cx="8723400" cy="22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DISCUSS: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What did you learn last week as you kept your promises?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What problems did you have as you tried to keep your commitments?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What can we do to help everyone keep weekly promises?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2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4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4" name="Google Shape;334;p52"/>
          <p:cNvSpPr txBox="1"/>
          <p:nvPr/>
        </p:nvSpPr>
        <p:spPr>
          <a:xfrm>
            <a:off x="310900" y="1098000"/>
            <a:ext cx="8723400" cy="27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DISCUSS</a:t>
            </a: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: 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How does knowing your available cash help you make decisions about your business?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Besides loan payments, are there other ways that knowing your cash flow can help you grow your business? 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5" name="Google Shape;335;p52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4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MAKE A CASH FLOW PROJECTION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3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4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1" name="Google Shape;341;p53"/>
          <p:cNvSpPr txBox="1"/>
          <p:nvPr/>
        </p:nvSpPr>
        <p:spPr>
          <a:xfrm>
            <a:off x="310900" y="1098000"/>
            <a:ext cx="8723400" cy="17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ACT: 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Turn to </a:t>
            </a: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page 39 </a:t>
            </a:r>
            <a:r>
              <a:rPr lang="en" sz="2300">
                <a:latin typeface="Avenir"/>
                <a:ea typeface="Avenir"/>
                <a:cs typeface="Avenir"/>
                <a:sym typeface="Avenir"/>
              </a:rPr>
              <a:t> in your workbook and read along the boxes. Or follow along on the next slide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2" name="Google Shape;342;p53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4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MAKE A CASH FLOW PROJECTION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4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4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48" name="Google Shape;34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450" y="767525"/>
            <a:ext cx="7619099" cy="399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5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PRINCIPLE 4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4" name="Google Shape;354;p55"/>
          <p:cNvSpPr txBox="1"/>
          <p:nvPr/>
        </p:nvSpPr>
        <p:spPr>
          <a:xfrm>
            <a:off x="310900" y="1098000"/>
            <a:ext cx="8723400" cy="17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ACT: 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Make a six month Cash Flow Projection for your business before the next meeting.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5" name="Google Shape;355;p55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4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MAKE A CASH FLOW PROJECTION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6"/>
          <p:cNvSpPr txBox="1"/>
          <p:nvPr/>
        </p:nvSpPr>
        <p:spPr>
          <a:xfrm>
            <a:off x="311700" y="438900"/>
            <a:ext cx="8722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PAPERWORK – CASH PROJECTION PRINCIPLES SUMMARY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1" name="Google Shape;361;p56"/>
          <p:cNvSpPr txBox="1"/>
          <p:nvPr/>
        </p:nvSpPr>
        <p:spPr>
          <a:xfrm>
            <a:off x="310900" y="1098000"/>
            <a:ext cx="87402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300"/>
              <a:buFont typeface="Avenir"/>
              <a:buAutoNum type="arabicPeriod"/>
            </a:pP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Know Your Available Cash.</a:t>
            </a:r>
            <a:endParaRPr b="1"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2300"/>
              <a:buFont typeface="Avenir"/>
              <a:buAutoNum type="arabicPeriod"/>
            </a:pP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Use Your Income Statements.</a:t>
            </a:r>
            <a:endParaRPr b="1"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2300"/>
              <a:buFont typeface="Avenir"/>
              <a:buAutoNum type="arabicPeriod"/>
            </a:pP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Understand a Cash Flow Projection.</a:t>
            </a:r>
            <a:endParaRPr b="1"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2300"/>
              <a:buFont typeface="Avenir"/>
              <a:buAutoNum type="arabicPeriod"/>
            </a:pP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Make a Cash Flow Projection.</a:t>
            </a:r>
            <a:endParaRPr b="1"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2" name="Google Shape;362;p56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 		      SUMMARY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7"/>
          <p:cNvSpPr txBox="1"/>
          <p:nvPr>
            <p:ph idx="1" type="body"/>
          </p:nvPr>
        </p:nvSpPr>
        <p:spPr>
          <a:xfrm>
            <a:off x="311700" y="1152150"/>
            <a:ext cx="8722500" cy="37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Business Plan Commitment:</a:t>
            </a:r>
            <a:endParaRPr sz="23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 will use my business paperwork, both my Income &amp; Expense Logs and my Income Statements, to make a six month Cash Flow Projection for my business.</a:t>
            </a:r>
            <a:endParaRPr sz="23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8" name="Google Shape;368;p57"/>
          <p:cNvSpPr txBox="1"/>
          <p:nvPr/>
        </p:nvSpPr>
        <p:spPr>
          <a:xfrm>
            <a:off x="311700" y="438900"/>
            <a:ext cx="8722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COMMITMENT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9" name="Google Shape;369;p57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 			  COMMIT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8"/>
          <p:cNvSpPr txBox="1"/>
          <p:nvPr>
            <p:ph idx="1" type="body"/>
          </p:nvPr>
        </p:nvSpPr>
        <p:spPr>
          <a:xfrm>
            <a:off x="311700" y="1098000"/>
            <a:ext cx="8722500" cy="37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Home Quality of Life Commitment:</a:t>
            </a:r>
            <a:endParaRPr sz="23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 will thoughtfully choose one or two areas of my Quality of Life Wheel and write down goals to improve this week.</a:t>
            </a:r>
            <a:endParaRPr sz="23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 will be specific with my written goals and follow through.</a:t>
            </a:r>
            <a:endParaRPr sz="23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Savings Commitment:</a:t>
            </a:r>
            <a:endParaRPr sz="23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 will add to my savings–even if it’s just a coin or two.</a:t>
            </a:r>
            <a:endParaRPr sz="23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5" name="Google Shape;375;p58"/>
          <p:cNvSpPr txBox="1"/>
          <p:nvPr/>
        </p:nvSpPr>
        <p:spPr>
          <a:xfrm>
            <a:off x="311700" y="438900"/>
            <a:ext cx="8722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COMMITMENT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6" name="Google Shape;376;p58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 			  COMMIT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9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 </a:t>
            </a: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			  COMMIT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2" name="Google Shape;382;p59"/>
          <p:cNvSpPr txBox="1"/>
          <p:nvPr/>
        </p:nvSpPr>
        <p:spPr>
          <a:xfrm>
            <a:off x="310900" y="1098000"/>
            <a:ext cx="8723400" cy="3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DISCUSS: 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Who would like to share their Home Quality of Life Commitment this week?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Which commitment will be the easiest to keep for you this week?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Which commitment will be the hardest?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3" name="Google Shape;383;p59"/>
          <p:cNvSpPr txBox="1"/>
          <p:nvPr/>
        </p:nvSpPr>
        <p:spPr>
          <a:xfrm>
            <a:off x="311700" y="438900"/>
            <a:ext cx="8722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COMMITMENT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0"/>
          <p:cNvSpPr txBox="1"/>
          <p:nvPr>
            <p:ph idx="1" type="body"/>
          </p:nvPr>
        </p:nvSpPr>
        <p:spPr>
          <a:xfrm>
            <a:off x="311700" y="1098000"/>
            <a:ext cx="8723400" cy="37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ACT:</a:t>
            </a:r>
            <a:endParaRPr b="1" sz="20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venir"/>
              <a:buChar char="●"/>
            </a:pPr>
            <a:r>
              <a:rPr lang="en" sz="23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Meet now with your Action Partner for this week. Discuss your business ideas and decide how you will contact and encourage each other during the week to keep your commitments.</a:t>
            </a:r>
            <a:endParaRPr sz="230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9" name="Google Shape;389;p60"/>
          <p:cNvSpPr txBox="1"/>
          <p:nvPr/>
        </p:nvSpPr>
        <p:spPr>
          <a:xfrm>
            <a:off x="311700" y="438900"/>
            <a:ext cx="8723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COMMITMENT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90" name="Google Shape;390;p60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 			  COMMIT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B3222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00" y="76201"/>
            <a:ext cx="3017519" cy="69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61"/>
          <p:cNvPicPr preferRelativeResize="0"/>
          <p:nvPr/>
        </p:nvPicPr>
        <p:blipFill rotWithShape="1">
          <a:blip r:embed="rId4">
            <a:alphaModFix/>
          </a:blip>
          <a:srcRect b="5250" l="0" r="0" t="31788"/>
          <a:stretch/>
        </p:blipFill>
        <p:spPr>
          <a:xfrm>
            <a:off x="0" y="770225"/>
            <a:ext cx="9144000" cy="413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61"/>
          <p:cNvPicPr preferRelativeResize="0"/>
          <p:nvPr/>
        </p:nvPicPr>
        <p:blipFill rotWithShape="1">
          <a:blip r:embed="rId5">
            <a:alphaModFix/>
          </a:blip>
          <a:srcRect b="0" l="69" r="0" t="40334"/>
          <a:stretch/>
        </p:blipFill>
        <p:spPr>
          <a:xfrm flipH="1" rot="10800000">
            <a:off x="0" y="4052474"/>
            <a:ext cx="9144003" cy="900601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61"/>
          <p:cNvSpPr txBox="1"/>
          <p:nvPr/>
        </p:nvSpPr>
        <p:spPr>
          <a:xfrm>
            <a:off x="3169625" y="76200"/>
            <a:ext cx="5863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UNIT 10: PAPERWORK – CASH PROJECTION</a:t>
            </a:r>
            <a:endParaRPr sz="22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/>
        </p:nvSpPr>
        <p:spPr>
          <a:xfrm>
            <a:off x="4572000" y="512075"/>
            <a:ext cx="4405800" cy="41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DISCUSS: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What do you see in this picture?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Have any of you ever been lost?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How does it feel to be lost?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310900" y="4119075"/>
            <a:ext cx="8723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ACT: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Apply the four principles in this unit to your business.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7" name="Google Shape;87;p17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INTRODUCTION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b="0" l="5338" r="4636" t="0"/>
          <a:stretch/>
        </p:blipFill>
        <p:spPr>
          <a:xfrm>
            <a:off x="0" y="512075"/>
            <a:ext cx="4572000" cy="3649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/>
        </p:nvSpPr>
        <p:spPr>
          <a:xfrm>
            <a:off x="4572075" y="512075"/>
            <a:ext cx="4462200" cy="45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DISCUSS: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How could a map or compass help?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How helpful is it to get a forecast of dangerous weather, especially on a boat?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How would it be helpful to forecast what will happen with your business?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4" name="Google Shape;94;p18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INTRODUCTION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95" name="Google Shape;95;p18"/>
          <p:cNvPicPr preferRelativeResize="0"/>
          <p:nvPr/>
        </p:nvPicPr>
        <p:blipFill rotWithShape="1">
          <a:blip r:embed="rId3">
            <a:alphaModFix/>
          </a:blip>
          <a:srcRect b="0" l="5338" r="4636" t="0"/>
          <a:stretch/>
        </p:blipFill>
        <p:spPr>
          <a:xfrm>
            <a:off x="0" y="512075"/>
            <a:ext cx="4572000" cy="3649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</a:t>
            </a: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PRINCIPLE 1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5888" y="1098000"/>
            <a:ext cx="5732213" cy="38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1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KNOW YOUR AVAILABLE CASH 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/>
        </p:nvSpPr>
        <p:spPr>
          <a:xfrm>
            <a:off x="310900" y="1098000"/>
            <a:ext cx="8723400" cy="28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DISCUSS:</a:t>
            </a:r>
            <a:endParaRPr b="1" sz="2300">
              <a:latin typeface="Avenir"/>
              <a:ea typeface="Avenir"/>
              <a:cs typeface="Avenir"/>
              <a:sym typeface="Avenir"/>
            </a:endParaRPr>
          </a:p>
          <a:p>
            <a:pPr indent="-3746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Avenir"/>
              <a:buChar char="●"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How can Maria find out if she will have enough cash to make her loan payment of 300 for the next six months?</a:t>
            </a:r>
            <a:endParaRPr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20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</a:t>
            </a: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PRINCIPLE 1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20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1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KNOW YOUR AVAILABLE CASH</a:t>
            </a: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 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310900" y="1098000"/>
            <a:ext cx="8723400" cy="33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000">
                <a:latin typeface="Avenir"/>
                <a:ea typeface="Avenir"/>
                <a:cs typeface="Avenir"/>
                <a:sym typeface="Avenir"/>
              </a:rPr>
              <a:t>CODE:</a:t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300">
                <a:latin typeface="Avenir"/>
                <a:ea typeface="Avenir"/>
                <a:cs typeface="Avenir"/>
                <a:sym typeface="Avenir"/>
              </a:rPr>
              <a:t>Turn to </a:t>
            </a: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page 32</a:t>
            </a:r>
            <a:r>
              <a:rPr lang="en" sz="2300">
                <a:latin typeface="Avenir"/>
                <a:ea typeface="Avenir"/>
                <a:cs typeface="Avenir"/>
                <a:sym typeface="Avenir"/>
              </a:rPr>
              <a:t> in your workbook and look at </a:t>
            </a:r>
            <a:r>
              <a:rPr b="1" lang="en" sz="2300">
                <a:latin typeface="Avenir"/>
                <a:ea typeface="Avenir"/>
                <a:cs typeface="Avenir"/>
                <a:sym typeface="Avenir"/>
              </a:rPr>
              <a:t>Maria’s Income &amp; Expense Log Example</a:t>
            </a:r>
            <a:r>
              <a:rPr i="1" lang="en" sz="230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for </a:t>
            </a:r>
            <a:r>
              <a:rPr lang="en" sz="23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 cash balance. Or look at the next slide</a:t>
            </a:r>
            <a:endParaRPr i="1" sz="23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5" name="Google Shape;115;p21"/>
          <p:cNvSpPr/>
          <p:nvPr/>
        </p:nvSpPr>
        <p:spPr>
          <a:xfrm>
            <a:off x="0" y="0"/>
            <a:ext cx="9144000" cy="508800"/>
          </a:xfrm>
          <a:prstGeom prst="rect">
            <a:avLst/>
          </a:prstGeom>
          <a:solidFill>
            <a:srgbClr val="00B1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 UNIT 10: PAPERWORK – CASH PROJECTION			     	    </a:t>
            </a:r>
            <a:r>
              <a:rPr b="1" lang="en" sz="1800">
                <a:solidFill>
                  <a:srgbClr val="FFEFDB"/>
                </a:solidFill>
                <a:latin typeface="Avenir"/>
                <a:ea typeface="Avenir"/>
                <a:cs typeface="Avenir"/>
                <a:sym typeface="Avenir"/>
              </a:rPr>
              <a:t>PRINCIPLE 1 | LEARN</a:t>
            </a:r>
            <a:endParaRPr b="1" sz="1800">
              <a:solidFill>
                <a:srgbClr val="FFEF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6" name="Google Shape;116;p21"/>
          <p:cNvSpPr txBox="1"/>
          <p:nvPr/>
        </p:nvSpPr>
        <p:spPr>
          <a:xfrm>
            <a:off x="311700" y="438900"/>
            <a:ext cx="872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venir"/>
                <a:ea typeface="Avenir"/>
                <a:cs typeface="Avenir"/>
                <a:sym typeface="Avenir"/>
              </a:rPr>
              <a:t>Principle 1</a:t>
            </a:r>
            <a:endParaRPr b="1" sz="16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KNOW YOUR AVAILABLE CASH</a:t>
            </a:r>
            <a:r>
              <a:rPr b="1" lang="en" sz="2100">
                <a:latin typeface="Avenir"/>
                <a:ea typeface="Avenir"/>
                <a:cs typeface="Avenir"/>
                <a:sym typeface="Avenir"/>
              </a:rPr>
              <a:t> </a:t>
            </a:r>
            <a:endParaRPr b="1" sz="21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