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1">
          <p15:clr>
            <a:srgbClr val="A4A3A4"/>
          </p15:clr>
        </p15:guide>
        <p15:guide id="2" pos="72">
          <p15:clr>
            <a:srgbClr val="A4A3A4"/>
          </p15:clr>
        </p15:guide>
        <p15:guide id="3" pos="568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72">
          <p15:clr>
            <a:srgbClr val="9AA0A6"/>
          </p15:clr>
        </p15:guide>
        <p15:guide id="6" pos="288">
          <p15:clr>
            <a:srgbClr val="9AA0A6"/>
          </p15:clr>
        </p15:guide>
        <p15:guide id="7" pos="2880">
          <p15:clr>
            <a:srgbClr val="9AA0A6"/>
          </p15:clr>
        </p15:guide>
        <p15:guide id="8" pos="196">
          <p15:clr>
            <a:srgbClr val="9AA0A6"/>
          </p15:clr>
        </p15:guide>
        <p15:guide id="9" orient="horz" pos="726">
          <p15:clr>
            <a:srgbClr val="9AA0A6"/>
          </p15:clr>
        </p15:guide>
        <p15:guide id="10" orient="horz" pos="2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1" orient="horz"/>
        <p:guide pos="72"/>
        <p:guide pos="5688"/>
        <p:guide pos="3096" orient="horz"/>
        <p:guide pos="72" orient="horz"/>
        <p:guide pos="288"/>
        <p:guide pos="2880"/>
        <p:guide pos="196"/>
        <p:guide pos="726" orient="horz"/>
        <p:guide pos="27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0bb36c64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0bb36c64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0bb36c64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0bb36c64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0bb36c64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0bb36c64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0bb36c64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0bb36c64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a7dc3ef7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a7dc3ef7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1086c9cb9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1086c9cb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dc25f31e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dc25f31e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d4ea4e4d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d4ea4e4d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bb36c64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0bb36c64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0bb36c64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0bb36c64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0bb36c64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0bb36c64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dc25f31e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dc25f31e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0bb36c64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0bb36c64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dc25f31e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dc25f31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0bb36c64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0bb36c64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7dc3ef7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7dc3ef7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1086c9cb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1086c9cb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d4ea4e4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d4ea4e4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a7dc3ef7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a7dc3ef7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d4ea4e4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d4ea4e4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d4ea4e4d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d4ea4e4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d99c11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d99c11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0bb36c64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0bb36c64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dc25f31e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dc25f31e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0bb36c64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0bb36c64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0bb36c64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0bb36c64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0715" l="783" r="0" t="21808"/>
          <a:stretch/>
        </p:blipFill>
        <p:spPr>
          <a:xfrm>
            <a:off x="0" y="779675"/>
            <a:ext cx="9144000" cy="41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69" r="0" t="40334"/>
          <a:stretch/>
        </p:blipFill>
        <p:spPr>
          <a:xfrm flipH="1" rot="10800000">
            <a:off x="0" y="4025074"/>
            <a:ext cx="9144003" cy="90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526650" y="76200"/>
            <a:ext cx="350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12: KEEP GROWING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60875"/>
            <a:ext cx="87180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Things to remember on My Platform: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You must finish the work on My Platform before you can receive your MBS certificate.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Make sure either you or your Success Ambassador has uploaded all of your work.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Make sure your language director approves your work.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COMPLETE YOUR MBS REQUIREMENTS 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 we know what the MBS requirements are?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are we going to finish our MBS requirements?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 we need help?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questions do we have about our three plans?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23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COMPLETE YOUR MBS REQUIREMENTS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Take the time now to finish the plans and/or set a time when you can meet to help each other complete your plans. 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Set a powerful goal to have the plans done at a specific time so you or your Success Ambassadors can get your plans uploaded onto the Success Platform.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2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COMPLETE YOUR MBS REQUIREMENTS | ACT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p2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12: KEEP GROWING								    PRINCIPLE 2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AS A GROUP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49900"/>
            <a:ext cx="8792700" cy="5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</a:t>
            </a: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950" y="1658700"/>
            <a:ext cx="4864108" cy="32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149900"/>
            <a:ext cx="8718000" cy="28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you think continuing in a group could help you and your business?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 the value of the statements listed in the 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Ways Groups Can Help Us Improve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box 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on page 42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 or copy it to another notebook.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AS A GROUP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AS A GROUP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86" y="1418225"/>
            <a:ext cx="7881827" cy="34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718000" cy="29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some of the specific challenges our group faces?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can we meet those challenges?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Should we set up a WhatsApp group?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How could we help each other in the future?</a:t>
            </a:r>
            <a:endParaRPr sz="27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AS A GROUP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311700" y="3790250"/>
            <a:ext cx="8718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Decide when and where you are going to meet again. Coordinate with your chosen leader what you are going to discuss.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3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AS A GROUP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03" y="1658700"/>
            <a:ext cx="7339801" cy="32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3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Benefits to becoming a Success Ambassador: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Rights to print and use all of the Interweave materials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Training videos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Monthly webinar training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Support materials to market the MBS program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Templates on how to write contacts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BECOME A SUCCESS AMBASSADOR</a:t>
            </a: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311700" y="438900"/>
            <a:ext cx="8712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BECOME A SUCCESS AMBASSADOR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75" y="1274725"/>
            <a:ext cx="8905050" cy="31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11679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</a:t>
            </a: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IT</a:t>
            </a:r>
            <a:r>
              <a:rPr b="1" lang="en" sz="2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12: KEEP GROWING</a:t>
            </a:r>
            <a:endParaRPr b="1" sz="2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571925" y="1167900"/>
            <a:ext cx="4572000" cy="4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Set Motivating Goals.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Complete MBS Requirements.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Keep Growing as a Group.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Become a Success Ambassador.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venir"/>
              <a:buAutoNum type="arabicPeriod"/>
            </a:pPr>
            <a:r>
              <a:rPr b="1" lang="en" sz="2200">
                <a:latin typeface="Avenir"/>
                <a:ea typeface="Avenir"/>
                <a:cs typeface="Avenir"/>
                <a:sym typeface="Avenir"/>
              </a:rPr>
              <a:t>Celebrate Success.</a:t>
            </a:r>
            <a:endParaRPr b="1" sz="22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7021" r="16408" t="0"/>
          <a:stretch/>
        </p:blipFill>
        <p:spPr>
          <a:xfrm>
            <a:off x="0" y="1167900"/>
            <a:ext cx="4572000" cy="39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718000" cy="3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are some advantages of becoming a Success Ambassador?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Who would like become a Success Ambassador?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4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BECOME A SUCCESS AMBASSADOR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311700" y="3498900"/>
            <a:ext cx="8718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If you are interested in being a Success Ambassador make sure to indicate that on your Participant Post Evaluation found at the back of your Participant Workbook.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4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11700" y="1152475"/>
            <a:ext cx="8756700" cy="31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will all of the MBS Business plans be handed in?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Will they be submitted by you online?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will we scan and upload them to myPlatform?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CELEBRATE SUCCESS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33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1700" y="1152475"/>
            <a:ext cx="8718000" cy="31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can we have the graduation? 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Where will graduation be held? Will we have caps and gowns? Will there be refreshments?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5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CELEBRATE SUCCESS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311700" y="3652800"/>
            <a:ext cx="8718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Let’s plan the graduation and set a time for the next meetings to help finish the MBS requirements if needed.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5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Set Motivating Goals.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Complete your MBS Requirements.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Keep Growing as a Group.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Become a Success Ambassador.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AutoNum type="arabicPeriod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Celebrate Success.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311700" y="438900"/>
            <a:ext cx="871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KEEP GROWING PRINCIPLES SUMMARY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 		      SUMMARY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311700" y="438900"/>
            <a:ext cx="872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311700" y="1152150"/>
            <a:ext cx="8722500" cy="37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latin typeface="Avenir"/>
                <a:ea typeface="Avenir"/>
                <a:cs typeface="Avenir"/>
                <a:sym typeface="Avenir"/>
              </a:rPr>
              <a:t>Business Plan Commitment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All paperwork for MBS requirements completed before next meeting.</a:t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All paperwork entered into Success Platform online.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 			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311700" y="1152475"/>
            <a:ext cx="8718000" cy="3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Commitment: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Update and turn in Quality of Life Plan for MBS req. before next meeting.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 Commitment:</a:t>
            </a:r>
            <a:endParaRPr b="1"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 will keep saving!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311700" y="438900"/>
            <a:ext cx="871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COMMITMENT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 			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688" y="1152475"/>
            <a:ext cx="8520600" cy="3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Please make sure to complete the participant post-assessment at the back of the participant manual.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850" y="2247325"/>
            <a:ext cx="4738299" cy="26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 			  COMMIT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311700" y="438900"/>
            <a:ext cx="8718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CONGRATULATIONS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222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/>
          <p:cNvPicPr preferRelativeResize="0"/>
          <p:nvPr/>
        </p:nvPicPr>
        <p:blipFill rotWithShape="1">
          <a:blip r:embed="rId3">
            <a:alphaModFix/>
          </a:blip>
          <a:srcRect b="10715" l="783" r="0" t="21808"/>
          <a:stretch/>
        </p:blipFill>
        <p:spPr>
          <a:xfrm>
            <a:off x="0" y="779675"/>
            <a:ext cx="9144000" cy="41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/>
          <p:cNvPicPr preferRelativeResize="0"/>
          <p:nvPr/>
        </p:nvPicPr>
        <p:blipFill rotWithShape="1">
          <a:blip r:embed="rId4">
            <a:alphaModFix/>
          </a:blip>
          <a:srcRect b="0" l="69" r="0" t="40334"/>
          <a:stretch/>
        </p:blipFill>
        <p:spPr>
          <a:xfrm flipH="1" rot="10800000">
            <a:off x="0" y="4025074"/>
            <a:ext cx="9144003" cy="90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00" y="76201"/>
            <a:ext cx="3017519" cy="6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 txBox="1"/>
          <p:nvPr/>
        </p:nvSpPr>
        <p:spPr>
          <a:xfrm>
            <a:off x="5526650" y="76200"/>
            <a:ext cx="350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12: KEEP GROWING</a:t>
            </a:r>
            <a:endParaRPr sz="22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87000" y="1152475"/>
            <a:ext cx="8856900" cy="36270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Last Week’s Promises: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Business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Learn the requirements to make your business legal. Decide when to make your business formal.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Home Quality of Life Plan: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Choose to improve a specific area from your Home Plan.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Savings:</a:t>
            </a:r>
            <a:r>
              <a:rPr b="1" i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Save money, even just a coin or two.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12: KEEP GROWING											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11700" y="438888"/>
            <a:ext cx="852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REPORT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1338900" cy="3882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REPORT: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			   REPORT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888" y="657100"/>
            <a:ext cx="4221014" cy="20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10900" y="2668275"/>
            <a:ext cx="87234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did you learn last week as you kept your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problems did you have as you tried to keep your commitments?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What can we do to help everyone keep weekly promises?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572000" y="520475"/>
            <a:ext cx="44622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will we help each other in the future?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When will we graduate?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venir"/>
              <a:buChar char="●"/>
            </a:pPr>
            <a:r>
              <a:rPr lang="en" sz="2300">
                <a:latin typeface="Avenir"/>
                <a:ea typeface="Avenir"/>
                <a:cs typeface="Avenir"/>
                <a:sym typeface="Avenir"/>
              </a:rPr>
              <a:t>How will we continue to progress?</a:t>
            </a:r>
            <a:endParaRPr sz="23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7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     	    INTRODUCTION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10900" y="4161925"/>
            <a:ext cx="871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"/>
                <a:ea typeface="Avenir"/>
                <a:cs typeface="Avenir"/>
                <a:sym typeface="Avenir"/>
              </a:rPr>
              <a:t>Learn how to plan for the future by learning the unit principles.</a:t>
            </a: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9742" r="6631" t="0"/>
          <a:stretch/>
        </p:blipFill>
        <p:spPr>
          <a:xfrm>
            <a:off x="0" y="508800"/>
            <a:ext cx="4550100" cy="36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CODE:</a:t>
            </a:r>
            <a:endParaRPr b="1" i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7273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b="1" i="1"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Measurable: </a:t>
            </a:r>
            <a:r>
              <a:rPr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When will the goal be done and how will we know it is achieved?</a:t>
            </a:r>
            <a:endParaRPr sz="9365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727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b="1" i="1"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Motivating: </a:t>
            </a:r>
            <a:r>
              <a:rPr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Does the goal excite you &amp; make you want to work hard to achieve it?</a:t>
            </a:r>
            <a:endParaRPr sz="9365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7273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nir"/>
              <a:buChar char="●"/>
            </a:pPr>
            <a:r>
              <a:rPr b="1" i="1"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Specific: </a:t>
            </a:r>
            <a:r>
              <a:rPr lang="en" sz="9365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Do you have a specific way that you will achieve the goal?</a:t>
            </a:r>
            <a:endParaRPr sz="9365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SET MOTIVATING GOALS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was one of the people in the skit happier than the other?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is it important to have goals?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Why are specific goals more powerful?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SET MOTIVATING GOALS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DISCUSS: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What would be a powerful goal for your home life or community service?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you set powerful goals?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UNIT 12: KEEP GROWING								    P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RINCIPLE 1 | </a:t>
            </a: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SET MOTIVATING GOALS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7180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ACT:</a:t>
            </a:r>
            <a:endParaRPr b="1" sz="20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Turn to page 41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or another notebook. 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Write a powerful short term and long term goal.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Now 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go to page 61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 your workbook or another notebook</a:t>
            </a:r>
            <a:r>
              <a:rPr b="1"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and add these goals to your business plan.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●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Make sure that goals are: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Motivating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Measurable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746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venir"/>
              <a:buChar char="○"/>
            </a:pPr>
            <a:r>
              <a:rPr lang="en" sz="230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Specific</a:t>
            </a:r>
            <a:endParaRPr sz="23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311700" y="438900"/>
            <a:ext cx="8718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venir"/>
                <a:ea typeface="Avenir"/>
                <a:cs typeface="Avenir"/>
                <a:sym typeface="Avenir"/>
              </a:rPr>
              <a:t>Principle 1</a:t>
            </a:r>
            <a:endParaRPr b="1" sz="1600"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Avenir"/>
                <a:ea typeface="Avenir"/>
                <a:cs typeface="Avenir"/>
                <a:sym typeface="Avenir"/>
              </a:rPr>
              <a:t>SET MOTIVATING GOALS </a:t>
            </a:r>
            <a:endParaRPr b="1" sz="21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0" y="0"/>
            <a:ext cx="9144000" cy="508800"/>
          </a:xfrm>
          <a:prstGeom prst="rect">
            <a:avLst/>
          </a:prstGeom>
          <a:solidFill>
            <a:srgbClr val="0092B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EFDB"/>
                </a:solidFill>
                <a:latin typeface="Avenir"/>
                <a:ea typeface="Avenir"/>
                <a:cs typeface="Avenir"/>
                <a:sym typeface="Avenir"/>
              </a:rPr>
              <a:t> UNIT 12: KEEP GROWING								    PRINCIPLE 1 | LEARN</a:t>
            </a:r>
            <a:endParaRPr b="1" sz="1800">
              <a:solidFill>
                <a:srgbClr val="FFEF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