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9AA0A6"/>
          </p15:clr>
        </p15:guide>
        <p15:guide id="2" pos="196">
          <p15:clr>
            <a:srgbClr val="9AA0A6"/>
          </p15:clr>
        </p15:guide>
        <p15:guide id="3" pos="75">
          <p15:clr>
            <a:srgbClr val="9AA0A6"/>
          </p15:clr>
        </p15:guide>
        <p15:guide id="4" pos="288">
          <p15:clr>
            <a:srgbClr val="9AA0A6"/>
          </p15:clr>
        </p15:guide>
        <p15:guide id="5" pos="5691">
          <p15:clr>
            <a:srgbClr val="9AA0A6"/>
          </p15:clr>
        </p15:guide>
        <p15:guide id="6" orient="horz" pos="323">
          <p15:clr>
            <a:srgbClr val="9AA0A6"/>
          </p15:clr>
        </p15:guide>
        <p15:guide id="7" orient="horz" pos="3099">
          <p15:clr>
            <a:srgbClr val="9AA0A6"/>
          </p15:clr>
        </p15:guide>
        <p15:guide id="8" orient="horz" pos="75">
          <p15:clr>
            <a:srgbClr val="9AA0A6"/>
          </p15:clr>
        </p15:guide>
        <p15:guide id="9" orient="horz" pos="726">
          <p15:clr>
            <a:srgbClr val="9AA0A6"/>
          </p15:clr>
        </p15:guide>
        <p15:guide id="10" orient="horz" pos="2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196"/>
        <p:guide pos="75"/>
        <p:guide pos="288"/>
        <p:guide pos="5691"/>
        <p:guide pos="323" orient="horz"/>
        <p:guide pos="3099" orient="horz"/>
        <p:guide pos="75" orient="horz"/>
        <p:guide pos="726" orient="horz"/>
        <p:guide pos="27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b68ed850f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b68ed850f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cf42673a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dcf42673a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cf42673a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cf42673a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cf42673af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dcf42673af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cf42673a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dcf42673a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cf42673a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dcf42673a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cf42673af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cf42673af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cf42673a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cf42673a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cf42673a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cf42673a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cf42673a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dcf42673a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cf42673a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cf42673a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b68ed850f1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b68ed850f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dcf42673a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dcf42673a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cf42673af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cf42673af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cf42673af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cf42673af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dcf42673a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dcf42673af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dcf42673af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dcf42673af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dcf42673af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dcf42673af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cf42673af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dcf42673af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cf42673af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dcf42673af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dcf42673af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dcf42673af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de6b7b55b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de6b7b55b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b68ed850f1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b68ed850f1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dcf42673af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dcf42673af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dcf42673af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dcf42673af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dcf42673af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dcf42673af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cf42673af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dcf42673af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f6bf669e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df6bf669e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dcf42673af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dcf42673af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dcf42673af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dcf42673af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dcf42673af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dcf42673af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dcf42673af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dcf42673af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dcf42673a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dcf42673a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dcf42673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dcf42673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dcf42673af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dcf42673af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dcf42673af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dcf42673af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dcf42673a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dcf42673a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dcf42673af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dcf42673af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dcf42673af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dcf42673a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dcf42673af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dcf42673af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dcf42673af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dcf42673af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dcf42673af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dcf42673af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dcf42673af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dcf42673af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e6b7b55b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de6b7b55b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de6b7b55b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de6b7b55b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cf42673a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cf42673a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cf42673a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dcf42673a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cf42673a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cf42673a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dcf42673af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dcf42673a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jpg"/><Relationship Id="rId5" Type="http://schemas.openxmlformats.org/officeDocument/2006/relationships/image" Target="../media/image20.png"/><Relationship Id="rId6" Type="http://schemas.openxmlformats.org/officeDocument/2006/relationships/image" Target="../media/image6.jpg"/><Relationship Id="rId7"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7.png"/><Relationship Id="rId6"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8.jpg"/><Relationship Id="rId5" Type="http://schemas.openxmlformats.org/officeDocument/2006/relationships/image" Target="../media/image20.png"/><Relationship Id="rId6" Type="http://schemas.openxmlformats.org/officeDocument/2006/relationships/image" Target="../media/image6.jpg"/><Relationship Id="rId7"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7.png"/><Relationship Id="rId6"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9600" y="76201"/>
            <a:ext cx="3017519" cy="694030"/>
          </a:xfrm>
          <a:prstGeom prst="rect">
            <a:avLst/>
          </a:prstGeom>
          <a:noFill/>
          <a:ln>
            <a:noFill/>
          </a:ln>
        </p:spPr>
      </p:pic>
      <p:sp>
        <p:nvSpPr>
          <p:cNvPr id="55" name="Google Shape;55;p13"/>
          <p:cNvSpPr txBox="1"/>
          <p:nvPr/>
        </p:nvSpPr>
        <p:spPr>
          <a:xfrm>
            <a:off x="3424425" y="76200"/>
            <a:ext cx="5609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1: YOU CAN BECOME SELF-RELIANT</a:t>
            </a:r>
            <a:endParaRPr sz="2200">
              <a:solidFill>
                <a:srgbClr val="FFEFDB"/>
              </a:solidFill>
              <a:latin typeface="Avenir"/>
              <a:ea typeface="Avenir"/>
              <a:cs typeface="Avenir"/>
              <a:sym typeface="Avenir"/>
            </a:endParaRPr>
          </a:p>
        </p:txBody>
      </p:sp>
      <p:pic>
        <p:nvPicPr>
          <p:cNvPr id="56" name="Google Shape;56;p13"/>
          <p:cNvPicPr preferRelativeResize="0"/>
          <p:nvPr/>
        </p:nvPicPr>
        <p:blipFill rotWithShape="1">
          <a:blip r:embed="rId4">
            <a:alphaModFix/>
          </a:blip>
          <a:srcRect b="0" l="4933" r="0" t="6576"/>
          <a:stretch/>
        </p:blipFill>
        <p:spPr>
          <a:xfrm>
            <a:off x="6858000" y="1011849"/>
            <a:ext cx="2286001" cy="3215676"/>
          </a:xfrm>
          <a:prstGeom prst="rect">
            <a:avLst/>
          </a:prstGeom>
          <a:noFill/>
          <a:ln>
            <a:noFill/>
          </a:ln>
        </p:spPr>
      </p:pic>
      <p:pic>
        <p:nvPicPr>
          <p:cNvPr id="57" name="Google Shape;57;p13"/>
          <p:cNvPicPr preferRelativeResize="0"/>
          <p:nvPr/>
        </p:nvPicPr>
        <p:blipFill rotWithShape="1">
          <a:blip r:embed="rId5">
            <a:alphaModFix/>
          </a:blip>
          <a:srcRect b="0" l="24521" r="22159" t="0"/>
          <a:stretch/>
        </p:blipFill>
        <p:spPr>
          <a:xfrm>
            <a:off x="4572000" y="1011850"/>
            <a:ext cx="2286000" cy="3215673"/>
          </a:xfrm>
          <a:prstGeom prst="rect">
            <a:avLst/>
          </a:prstGeom>
          <a:noFill/>
          <a:ln>
            <a:noFill/>
          </a:ln>
        </p:spPr>
      </p:pic>
      <p:pic>
        <p:nvPicPr>
          <p:cNvPr id="58" name="Google Shape;58;p13"/>
          <p:cNvPicPr preferRelativeResize="0"/>
          <p:nvPr/>
        </p:nvPicPr>
        <p:blipFill rotWithShape="1">
          <a:blip r:embed="rId6">
            <a:alphaModFix/>
          </a:blip>
          <a:srcRect b="4116" l="30585" r="22090" t="6780"/>
          <a:stretch/>
        </p:blipFill>
        <p:spPr>
          <a:xfrm>
            <a:off x="2286000" y="1011850"/>
            <a:ext cx="2285998" cy="3215674"/>
          </a:xfrm>
          <a:prstGeom prst="rect">
            <a:avLst/>
          </a:prstGeom>
          <a:noFill/>
          <a:ln>
            <a:noFill/>
          </a:ln>
        </p:spPr>
      </p:pic>
      <p:pic>
        <p:nvPicPr>
          <p:cNvPr id="59" name="Google Shape;59;p13"/>
          <p:cNvPicPr preferRelativeResize="0"/>
          <p:nvPr/>
        </p:nvPicPr>
        <p:blipFill rotWithShape="1">
          <a:blip r:embed="rId7">
            <a:alphaModFix/>
          </a:blip>
          <a:srcRect b="19190" l="36970" r="25300" t="1178"/>
          <a:stretch/>
        </p:blipFill>
        <p:spPr>
          <a:xfrm>
            <a:off x="0" y="1011850"/>
            <a:ext cx="2285998" cy="3215674"/>
          </a:xfrm>
          <a:prstGeom prst="rect">
            <a:avLst/>
          </a:prstGeom>
          <a:noFill/>
          <a:ln>
            <a:noFill/>
          </a:ln>
        </p:spPr>
      </p:pic>
      <p:sp>
        <p:nvSpPr>
          <p:cNvPr id="60" name="Google Shape;60;p13"/>
          <p:cNvSpPr txBox="1"/>
          <p:nvPr/>
        </p:nvSpPr>
        <p:spPr>
          <a:xfrm>
            <a:off x="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SELF-RELIANCE</a:t>
            </a:r>
            <a:endParaRPr b="1" sz="2000">
              <a:solidFill>
                <a:schemeClr val="lt1"/>
              </a:solidFill>
              <a:latin typeface="Avenir"/>
              <a:ea typeface="Avenir"/>
              <a:cs typeface="Avenir"/>
              <a:sym typeface="Avenir"/>
            </a:endParaRPr>
          </a:p>
        </p:txBody>
      </p:sp>
      <p:sp>
        <p:nvSpPr>
          <p:cNvPr id="61" name="Google Shape;61;p13"/>
          <p:cNvSpPr txBox="1"/>
          <p:nvPr/>
        </p:nvSpPr>
        <p:spPr>
          <a:xfrm>
            <a:off x="228600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BUSINESS</a:t>
            </a:r>
            <a:endParaRPr b="1" sz="2000">
              <a:solidFill>
                <a:schemeClr val="lt1"/>
              </a:solidFill>
              <a:latin typeface="Avenir"/>
              <a:ea typeface="Avenir"/>
              <a:cs typeface="Avenir"/>
              <a:sym typeface="Avenir"/>
            </a:endParaRPr>
          </a:p>
        </p:txBody>
      </p:sp>
      <p:sp>
        <p:nvSpPr>
          <p:cNvPr id="62" name="Google Shape;62;p13"/>
          <p:cNvSpPr txBox="1"/>
          <p:nvPr/>
        </p:nvSpPr>
        <p:spPr>
          <a:xfrm>
            <a:off x="457200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HOME</a:t>
            </a:r>
            <a:endParaRPr b="1" sz="2000">
              <a:solidFill>
                <a:schemeClr val="lt1"/>
              </a:solidFill>
              <a:latin typeface="Avenir"/>
              <a:ea typeface="Avenir"/>
              <a:cs typeface="Avenir"/>
              <a:sym typeface="Avenir"/>
            </a:endParaRPr>
          </a:p>
        </p:txBody>
      </p:sp>
      <p:sp>
        <p:nvSpPr>
          <p:cNvPr id="63" name="Google Shape;63;p13"/>
          <p:cNvSpPr txBox="1"/>
          <p:nvPr/>
        </p:nvSpPr>
        <p:spPr>
          <a:xfrm>
            <a:off x="685800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COMMUNITY</a:t>
            </a:r>
            <a:endParaRPr b="1" sz="2000">
              <a:solidFill>
                <a:schemeClr val="lt1"/>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2 | LEARN</a:t>
            </a:r>
            <a:endParaRPr b="1" sz="1800">
              <a:solidFill>
                <a:srgbClr val="FFEFDB"/>
              </a:solidFill>
              <a:latin typeface="Avenir"/>
              <a:ea typeface="Avenir"/>
              <a:cs typeface="Avenir"/>
              <a:sym typeface="Avenir"/>
            </a:endParaRPr>
          </a:p>
        </p:txBody>
      </p:sp>
      <p:sp>
        <p:nvSpPr>
          <p:cNvPr id="135" name="Google Shape;135;p2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THREE PLANS FOR SUCCESS</a:t>
            </a:r>
            <a:endParaRPr b="1" sz="2100">
              <a:latin typeface="Avenir"/>
              <a:ea typeface="Avenir"/>
              <a:cs typeface="Avenir"/>
              <a:sym typeface="Avenir"/>
            </a:endParaRPr>
          </a:p>
        </p:txBody>
      </p:sp>
      <p:sp>
        <p:nvSpPr>
          <p:cNvPr id="136" name="Google Shape;136;p22"/>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What are those three areas?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do these three areas of our lives relate to each other?</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do problems at home or in the community, such as sickness, abuse or crime affect our businesses?</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2 | LEARN</a:t>
            </a:r>
            <a:endParaRPr b="1" sz="1800">
              <a:solidFill>
                <a:srgbClr val="FFEFDB"/>
              </a:solidFill>
              <a:latin typeface="Avenir"/>
              <a:ea typeface="Avenir"/>
              <a:cs typeface="Avenir"/>
              <a:sym typeface="Avenir"/>
            </a:endParaRPr>
          </a:p>
        </p:txBody>
      </p:sp>
      <p:sp>
        <p:nvSpPr>
          <p:cNvPr id="142" name="Google Shape;142;p23"/>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THREE PLANS FOR SUCCESS</a:t>
            </a:r>
            <a:endParaRPr b="1" sz="2100">
              <a:latin typeface="Avenir"/>
              <a:ea typeface="Avenir"/>
              <a:cs typeface="Avenir"/>
              <a:sym typeface="Avenir"/>
            </a:endParaRPr>
          </a:p>
        </p:txBody>
      </p:sp>
      <p:sp>
        <p:nvSpPr>
          <p:cNvPr id="143" name="Google Shape;143;p23"/>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does a successful business help our families and communities?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In this program you will develop three plans for self-reliance. What do you think those plans are?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Why do your plans for self-reliance need to include more than just earning money?</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2 | LEARN</a:t>
            </a:r>
            <a:endParaRPr b="1" sz="1800">
              <a:solidFill>
                <a:srgbClr val="FFEFDB"/>
              </a:solidFill>
              <a:latin typeface="Avenir"/>
              <a:ea typeface="Avenir"/>
              <a:cs typeface="Avenir"/>
              <a:sym typeface="Avenir"/>
            </a:endParaRPr>
          </a:p>
        </p:txBody>
      </p:sp>
      <p:sp>
        <p:nvSpPr>
          <p:cNvPr id="149" name="Google Shape;149;p24"/>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THREE PLANS FOR SUCCESS</a:t>
            </a:r>
            <a:endParaRPr b="1" sz="2100">
              <a:latin typeface="Avenir"/>
              <a:ea typeface="Avenir"/>
              <a:cs typeface="Avenir"/>
              <a:sym typeface="Avenir"/>
            </a:endParaRPr>
          </a:p>
        </p:txBody>
      </p:sp>
      <p:sp>
        <p:nvSpPr>
          <p:cNvPr id="150" name="Google Shape;150;p24"/>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Through these three plans, you’ll become more self-reliant and find greater success in all aspects of your life.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Are you willing to create three plans to become more self-reliant?</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156" name="Google Shape;156;p25"/>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sp>
        <p:nvSpPr>
          <p:cNvPr id="157" name="Google Shape;157;p25"/>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158" name="Google Shape;158;p25"/>
          <p:cNvSpPr txBox="1"/>
          <p:nvPr/>
        </p:nvSpPr>
        <p:spPr>
          <a:xfrm>
            <a:off x="709800" y="1964650"/>
            <a:ext cx="7724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latin typeface="Avenir"/>
                <a:ea typeface="Avenir"/>
                <a:cs typeface="Avenir"/>
                <a:sym typeface="Avenir"/>
              </a:rPr>
              <a:t>6P’s of Business</a:t>
            </a:r>
            <a:endParaRPr sz="360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164" name="Google Shape;164;p26"/>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sp>
        <p:nvSpPr>
          <p:cNvPr id="165" name="Google Shape;165;p26"/>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Can everyone guess what the 6P’s are?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(Remember: these are words that begin with the letter P that are important in a business).</a:t>
            </a:r>
            <a:endParaRPr sz="23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171" name="Google Shape;171;p27"/>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pic>
        <p:nvPicPr>
          <p:cNvPr id="172" name="Google Shape;172;p27"/>
          <p:cNvPicPr preferRelativeResize="0"/>
          <p:nvPr/>
        </p:nvPicPr>
        <p:blipFill>
          <a:blip r:embed="rId3">
            <a:alphaModFix/>
          </a:blip>
          <a:stretch>
            <a:fillRect/>
          </a:stretch>
        </p:blipFill>
        <p:spPr>
          <a:xfrm>
            <a:off x="118875" y="2255800"/>
            <a:ext cx="8915424" cy="2292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178" name="Google Shape;178;p28"/>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sp>
        <p:nvSpPr>
          <p:cNvPr id="179" name="Google Shape;179;p28"/>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Look on </a:t>
            </a:r>
            <a:r>
              <a:rPr b="1" lang="en" sz="2300">
                <a:latin typeface="Avenir"/>
                <a:ea typeface="Avenir"/>
                <a:cs typeface="Avenir"/>
                <a:sym typeface="Avenir"/>
              </a:rPr>
              <a:t>page 3 </a:t>
            </a:r>
            <a:r>
              <a:rPr lang="en" sz="2300">
                <a:latin typeface="Avenir"/>
                <a:ea typeface="Avenir"/>
                <a:cs typeface="Avenir"/>
                <a:sym typeface="Avenir"/>
              </a:rPr>
              <a:t>of your workbook for the list of the 6P’s of Business or on the next slide.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Let’s read together what each of the 6P’s means:</a:t>
            </a:r>
            <a:endParaRPr sz="23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185" name="Google Shape;185;p2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sp>
        <p:nvSpPr>
          <p:cNvPr id="186" name="Google Shape;186;p29"/>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Plan – The steps you need to make your business succeed.</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Product – The item or service you sell.</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Paperwork – Your income, expenses, and goals in writing.</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Promotion – How you sell your product or service.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Price – What you charge for your product or service.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Process – How you create your product and get it to customers.</a:t>
            </a:r>
            <a:endParaRPr sz="23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192" name="Google Shape;192;p3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sp>
        <p:nvSpPr>
          <p:cNvPr id="193" name="Google Shape;193;p30"/>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t/>
            </a:r>
            <a:endParaRPr sz="23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194" name="Google Shape;194;p30"/>
          <p:cNvPicPr preferRelativeResize="0"/>
          <p:nvPr/>
        </p:nvPicPr>
        <p:blipFill>
          <a:blip r:embed="rId3">
            <a:alphaModFix/>
          </a:blip>
          <a:stretch>
            <a:fillRect/>
          </a:stretch>
        </p:blipFill>
        <p:spPr>
          <a:xfrm>
            <a:off x="2688300" y="1152150"/>
            <a:ext cx="3767400" cy="3767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200" name="Google Shape;200;p3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sp>
        <p:nvSpPr>
          <p:cNvPr id="201" name="Google Shape;201;p31"/>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happened to Sofia?</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How did joining a self-reliance group help Sofia?</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How did she apply the 6P’s to her business?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How do you think applying the 6P’s might help your business?</a:t>
            </a:r>
            <a:endParaRPr sz="23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p:nvPr/>
        </p:nvSpPr>
        <p:spPr>
          <a:xfrm>
            <a:off x="0" y="0"/>
            <a:ext cx="9144000" cy="11679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800">
                <a:solidFill>
                  <a:srgbClr val="FFEFDB"/>
                </a:solidFill>
                <a:latin typeface="Avenir"/>
                <a:ea typeface="Avenir"/>
                <a:cs typeface="Avenir"/>
                <a:sym typeface="Avenir"/>
              </a:rPr>
              <a:t>UNIT 1: YOU CAN BECOME SELF-RELIANT</a:t>
            </a:r>
            <a:endParaRPr b="1" sz="2800">
              <a:solidFill>
                <a:srgbClr val="FFEFDB"/>
              </a:solidFill>
              <a:latin typeface="Avenir"/>
              <a:ea typeface="Avenir"/>
              <a:cs typeface="Avenir"/>
              <a:sym typeface="Avenir"/>
            </a:endParaRPr>
          </a:p>
        </p:txBody>
      </p:sp>
      <p:sp>
        <p:nvSpPr>
          <p:cNvPr id="69" name="Google Shape;69;p14"/>
          <p:cNvSpPr txBox="1"/>
          <p:nvPr/>
        </p:nvSpPr>
        <p:spPr>
          <a:xfrm>
            <a:off x="4572000" y="1152150"/>
            <a:ext cx="4525200" cy="395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Groups Build Self-Reliance.</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Make Three Plans for Success.</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Apply the 6P’s of Business.</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Improve Your Quality of Life.</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Serve Your Community.</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Make and Keep Commitments.</a:t>
            </a:r>
            <a:endParaRPr b="1" sz="22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70" name="Google Shape;70;p14"/>
          <p:cNvPicPr preferRelativeResize="0"/>
          <p:nvPr/>
        </p:nvPicPr>
        <p:blipFill rotWithShape="1">
          <a:blip r:embed="rId3">
            <a:alphaModFix/>
          </a:blip>
          <a:srcRect b="3507" l="20814" r="8096" t="3711"/>
          <a:stretch/>
        </p:blipFill>
        <p:spPr>
          <a:xfrm>
            <a:off x="0" y="1152150"/>
            <a:ext cx="2285998" cy="1988651"/>
          </a:xfrm>
          <a:prstGeom prst="rect">
            <a:avLst/>
          </a:prstGeom>
          <a:noFill/>
          <a:ln>
            <a:noFill/>
          </a:ln>
        </p:spPr>
      </p:pic>
      <p:pic>
        <p:nvPicPr>
          <p:cNvPr id="71" name="Google Shape;71;p14"/>
          <p:cNvPicPr preferRelativeResize="0"/>
          <p:nvPr/>
        </p:nvPicPr>
        <p:blipFill rotWithShape="1">
          <a:blip r:embed="rId4">
            <a:alphaModFix/>
          </a:blip>
          <a:srcRect b="0" l="5141" r="8292" t="0"/>
          <a:stretch/>
        </p:blipFill>
        <p:spPr>
          <a:xfrm>
            <a:off x="2286000" y="1160025"/>
            <a:ext cx="2285998" cy="1972901"/>
          </a:xfrm>
          <a:prstGeom prst="rect">
            <a:avLst/>
          </a:prstGeom>
          <a:noFill/>
          <a:ln>
            <a:noFill/>
          </a:ln>
        </p:spPr>
      </p:pic>
      <p:pic>
        <p:nvPicPr>
          <p:cNvPr id="72" name="Google Shape;72;p14"/>
          <p:cNvPicPr preferRelativeResize="0"/>
          <p:nvPr/>
        </p:nvPicPr>
        <p:blipFill rotWithShape="1">
          <a:blip r:embed="rId5">
            <a:alphaModFix/>
          </a:blip>
          <a:srcRect b="12791" l="0" r="388" t="26005"/>
          <a:stretch/>
        </p:blipFill>
        <p:spPr>
          <a:xfrm>
            <a:off x="2286000" y="3132925"/>
            <a:ext cx="2286001" cy="2010575"/>
          </a:xfrm>
          <a:prstGeom prst="rect">
            <a:avLst/>
          </a:prstGeom>
          <a:noFill/>
          <a:ln>
            <a:noFill/>
          </a:ln>
        </p:spPr>
      </p:pic>
      <p:pic>
        <p:nvPicPr>
          <p:cNvPr id="73" name="Google Shape;73;p14"/>
          <p:cNvPicPr preferRelativeResize="0"/>
          <p:nvPr/>
        </p:nvPicPr>
        <p:blipFill rotWithShape="1">
          <a:blip r:embed="rId6">
            <a:alphaModFix/>
          </a:blip>
          <a:srcRect b="0" l="3912" r="10478" t="0"/>
          <a:stretch/>
        </p:blipFill>
        <p:spPr>
          <a:xfrm>
            <a:off x="0" y="3140800"/>
            <a:ext cx="2286000" cy="20027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207" name="Google Shape;207;p3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sp>
        <p:nvSpPr>
          <p:cNvPr id="208" name="Google Shape;208;p32"/>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44 </a:t>
            </a:r>
            <a:r>
              <a:rPr lang="en" sz="2300">
                <a:latin typeface="Avenir"/>
                <a:ea typeface="Avenir"/>
                <a:cs typeface="Avenir"/>
                <a:sym typeface="Avenir"/>
              </a:rPr>
              <a:t>in your workbook to the resource section or look on the next slide and note </a:t>
            </a:r>
            <a:r>
              <a:rPr b="1" lang="en" sz="2300">
                <a:latin typeface="Avenir"/>
                <a:ea typeface="Avenir"/>
                <a:cs typeface="Avenir"/>
                <a:sym typeface="Avenir"/>
              </a:rPr>
              <a:t>The 6P’s Business Checklist</a:t>
            </a:r>
            <a:r>
              <a:rPr lang="en" sz="2300">
                <a:latin typeface="Avenir"/>
                <a:ea typeface="Avenir"/>
                <a:cs typeface="Avenir"/>
                <a:sym typeface="Avenir"/>
              </a:rPr>
              <a:t>.</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You will use this checklist for your homework assignment this week.</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Visit three businesses, observe and write down how they apply the 6P’s</a:t>
            </a:r>
            <a:endParaRPr sz="23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3 | LEARN</a:t>
            </a:r>
            <a:endParaRPr b="1" sz="1800">
              <a:solidFill>
                <a:srgbClr val="FFEFDB"/>
              </a:solidFill>
              <a:latin typeface="Avenir"/>
              <a:ea typeface="Avenir"/>
              <a:cs typeface="Avenir"/>
              <a:sym typeface="Avenir"/>
            </a:endParaRPr>
          </a:p>
        </p:txBody>
      </p:sp>
      <p:sp>
        <p:nvSpPr>
          <p:cNvPr id="214" name="Google Shape;214;p33"/>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APPLY THE 6P’S OF BUSINESS</a:t>
            </a:r>
            <a:endParaRPr b="1" sz="2100">
              <a:latin typeface="Avenir"/>
              <a:ea typeface="Avenir"/>
              <a:cs typeface="Avenir"/>
              <a:sym typeface="Avenir"/>
            </a:endParaRPr>
          </a:p>
        </p:txBody>
      </p:sp>
      <p:pic>
        <p:nvPicPr>
          <p:cNvPr id="215" name="Google Shape;215;p33"/>
          <p:cNvPicPr preferRelativeResize="0"/>
          <p:nvPr/>
        </p:nvPicPr>
        <p:blipFill rotWithShape="1">
          <a:blip r:embed="rId3">
            <a:alphaModFix/>
          </a:blip>
          <a:srcRect b="8620" l="5957" r="5523" t="4392"/>
          <a:stretch/>
        </p:blipFill>
        <p:spPr>
          <a:xfrm>
            <a:off x="3044825" y="1152150"/>
            <a:ext cx="3054349" cy="3767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4"/>
          <p:cNvSpPr txBox="1"/>
          <p:nvPr/>
        </p:nvSpPr>
        <p:spPr>
          <a:xfrm>
            <a:off x="4572000" y="1152150"/>
            <a:ext cx="4252800" cy="40092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55600" lvl="0" marL="457200" rtl="0" algn="l">
              <a:lnSpc>
                <a:spcPct val="150000"/>
              </a:lnSpc>
              <a:spcBef>
                <a:spcPts val="0"/>
              </a:spcBef>
              <a:spcAft>
                <a:spcPts val="0"/>
              </a:spcAft>
              <a:buSzPts val="2000"/>
              <a:buFont typeface="Avenir"/>
              <a:buChar char="●"/>
            </a:pPr>
            <a:r>
              <a:rPr lang="en" sz="2200">
                <a:solidFill>
                  <a:schemeClr val="dk1"/>
                </a:solidFill>
                <a:latin typeface="Avenir"/>
                <a:ea typeface="Avenir"/>
                <a:cs typeface="Avenir"/>
                <a:sym typeface="Avenir"/>
              </a:rPr>
              <a:t>What do you see in this photo?</a:t>
            </a:r>
            <a:endParaRPr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lang="en" sz="2200">
                <a:solidFill>
                  <a:schemeClr val="dk1"/>
                </a:solidFill>
                <a:latin typeface="Avenir"/>
                <a:ea typeface="Avenir"/>
                <a:cs typeface="Avenir"/>
                <a:sym typeface="Avenir"/>
              </a:rPr>
              <a:t>How is the boy feeling?</a:t>
            </a:r>
            <a:endParaRPr sz="22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221" name="Google Shape;221;p34"/>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4 | LEARN</a:t>
            </a:r>
            <a:endParaRPr b="1" sz="1800">
              <a:solidFill>
                <a:srgbClr val="FFEFDB"/>
              </a:solidFill>
              <a:latin typeface="Avenir"/>
              <a:ea typeface="Avenir"/>
              <a:cs typeface="Avenir"/>
              <a:sym typeface="Avenir"/>
            </a:endParaRPr>
          </a:p>
        </p:txBody>
      </p:sp>
      <p:pic>
        <p:nvPicPr>
          <p:cNvPr id="222" name="Google Shape;222;p34"/>
          <p:cNvPicPr preferRelativeResize="0"/>
          <p:nvPr/>
        </p:nvPicPr>
        <p:blipFill>
          <a:blip r:embed="rId3">
            <a:alphaModFix/>
          </a:blip>
          <a:stretch>
            <a:fillRect/>
          </a:stretch>
        </p:blipFill>
        <p:spPr>
          <a:xfrm>
            <a:off x="646463" y="1152150"/>
            <a:ext cx="3299875" cy="3767174"/>
          </a:xfrm>
          <a:prstGeom prst="rect">
            <a:avLst/>
          </a:prstGeom>
          <a:noFill/>
          <a:ln>
            <a:noFill/>
          </a:ln>
        </p:spPr>
      </p:pic>
      <p:sp>
        <p:nvSpPr>
          <p:cNvPr id="223" name="Google Shape;223;p34"/>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IMPROVE YOUR QUALITY OF LIFE</a:t>
            </a:r>
            <a:endParaRPr b="1" sz="21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4 | LEARN</a:t>
            </a:r>
            <a:endParaRPr b="1" sz="1800">
              <a:solidFill>
                <a:srgbClr val="FFEFDB"/>
              </a:solidFill>
              <a:latin typeface="Avenir"/>
              <a:ea typeface="Avenir"/>
              <a:cs typeface="Avenir"/>
              <a:sym typeface="Avenir"/>
            </a:endParaRPr>
          </a:p>
        </p:txBody>
      </p:sp>
      <p:sp>
        <p:nvSpPr>
          <p:cNvPr id="229" name="Google Shape;229;p35"/>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IMPROVE YOUR QUALITY OF LIFE</a:t>
            </a:r>
            <a:endParaRPr b="1" sz="2100">
              <a:latin typeface="Avenir"/>
              <a:ea typeface="Avenir"/>
              <a:cs typeface="Avenir"/>
              <a:sym typeface="Avenir"/>
            </a:endParaRPr>
          </a:p>
        </p:txBody>
      </p:sp>
      <p:sp>
        <p:nvSpPr>
          <p:cNvPr id="230" name="Google Shape;230;p35"/>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This is a </a:t>
            </a:r>
            <a:r>
              <a:rPr b="1" lang="en" sz="2300">
                <a:latin typeface="Avenir"/>
                <a:ea typeface="Avenir"/>
                <a:cs typeface="Avenir"/>
                <a:sym typeface="Avenir"/>
              </a:rPr>
              <a:t>Sample Quality of Life Wheel </a:t>
            </a:r>
            <a:r>
              <a:rPr lang="en" sz="2300">
                <a:latin typeface="Avenir"/>
                <a:ea typeface="Avenir"/>
                <a:cs typeface="Avenir"/>
                <a:sym typeface="Avenir"/>
              </a:rPr>
              <a:t>to help create your Home Plan. </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To start your plan, turn to </a:t>
            </a:r>
            <a:r>
              <a:rPr b="1" lang="en" sz="2300">
                <a:latin typeface="Avenir"/>
                <a:ea typeface="Avenir"/>
                <a:cs typeface="Avenir"/>
                <a:sym typeface="Avenir"/>
              </a:rPr>
              <a:t>page 4 in your workbook </a:t>
            </a:r>
            <a:r>
              <a:rPr lang="en" sz="2300">
                <a:latin typeface="Avenir"/>
                <a:ea typeface="Avenir"/>
                <a:cs typeface="Avenir"/>
                <a:sym typeface="Avenir"/>
              </a:rPr>
              <a:t>and choose eight areas of life that are important to you. Or look on the next slide.</a:t>
            </a:r>
            <a:endParaRPr sz="23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4 | LEARN</a:t>
            </a:r>
            <a:endParaRPr b="1" sz="1800">
              <a:solidFill>
                <a:srgbClr val="FFEFDB"/>
              </a:solidFill>
              <a:latin typeface="Avenir"/>
              <a:ea typeface="Avenir"/>
              <a:cs typeface="Avenir"/>
              <a:sym typeface="Avenir"/>
            </a:endParaRPr>
          </a:p>
        </p:txBody>
      </p:sp>
      <p:sp>
        <p:nvSpPr>
          <p:cNvPr id="236" name="Google Shape;236;p36"/>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IMPROVE YOUR QUALITY OF LIFE</a:t>
            </a:r>
            <a:endParaRPr b="1" sz="2100">
              <a:latin typeface="Avenir"/>
              <a:ea typeface="Avenir"/>
              <a:cs typeface="Avenir"/>
              <a:sym typeface="Avenir"/>
            </a:endParaRPr>
          </a:p>
        </p:txBody>
      </p:sp>
      <p:pic>
        <p:nvPicPr>
          <p:cNvPr id="237" name="Google Shape;237;p36"/>
          <p:cNvPicPr preferRelativeResize="0"/>
          <p:nvPr/>
        </p:nvPicPr>
        <p:blipFill rotWithShape="1">
          <a:blip r:embed="rId3">
            <a:alphaModFix/>
          </a:blip>
          <a:srcRect b="82514" l="0" r="0" t="0"/>
          <a:stretch/>
        </p:blipFill>
        <p:spPr>
          <a:xfrm>
            <a:off x="310900" y="1637300"/>
            <a:ext cx="8723400" cy="1188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4 | LEARN</a:t>
            </a:r>
            <a:endParaRPr b="1" sz="1800">
              <a:solidFill>
                <a:srgbClr val="FFEFDB"/>
              </a:solidFill>
              <a:latin typeface="Avenir"/>
              <a:ea typeface="Avenir"/>
              <a:cs typeface="Avenir"/>
              <a:sym typeface="Avenir"/>
            </a:endParaRPr>
          </a:p>
        </p:txBody>
      </p:sp>
      <p:sp>
        <p:nvSpPr>
          <p:cNvPr id="243" name="Google Shape;243;p37"/>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IMPROVE YOUR QUALITY OF LIFE</a:t>
            </a:r>
            <a:endParaRPr b="1" sz="2100">
              <a:latin typeface="Avenir"/>
              <a:ea typeface="Avenir"/>
              <a:cs typeface="Avenir"/>
              <a:sym typeface="Avenir"/>
            </a:endParaRPr>
          </a:p>
        </p:txBody>
      </p:sp>
      <p:pic>
        <p:nvPicPr>
          <p:cNvPr id="244" name="Google Shape;244;p37"/>
          <p:cNvPicPr preferRelativeResize="0"/>
          <p:nvPr/>
        </p:nvPicPr>
        <p:blipFill rotWithShape="1">
          <a:blip r:embed="rId3">
            <a:alphaModFix/>
          </a:blip>
          <a:srcRect b="21601" l="0" r="0" t="17168"/>
          <a:stretch/>
        </p:blipFill>
        <p:spPr>
          <a:xfrm>
            <a:off x="657125" y="1152300"/>
            <a:ext cx="7897517" cy="3767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8"/>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4 | LEARN</a:t>
            </a:r>
            <a:endParaRPr b="1" sz="1800">
              <a:solidFill>
                <a:srgbClr val="FFEFDB"/>
              </a:solidFill>
              <a:latin typeface="Avenir"/>
              <a:ea typeface="Avenir"/>
              <a:cs typeface="Avenir"/>
              <a:sym typeface="Avenir"/>
            </a:endParaRPr>
          </a:p>
        </p:txBody>
      </p:sp>
      <p:sp>
        <p:nvSpPr>
          <p:cNvPr id="250" name="Google Shape;250;p38"/>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IMPROVE YOUR QUALITY OF LIFE</a:t>
            </a:r>
            <a:endParaRPr b="1" sz="2100">
              <a:latin typeface="Avenir"/>
              <a:ea typeface="Avenir"/>
              <a:cs typeface="Avenir"/>
              <a:sym typeface="Avenir"/>
            </a:endParaRPr>
          </a:p>
        </p:txBody>
      </p:sp>
      <p:pic>
        <p:nvPicPr>
          <p:cNvPr id="251" name="Google Shape;251;p38"/>
          <p:cNvPicPr preferRelativeResize="0"/>
          <p:nvPr/>
        </p:nvPicPr>
        <p:blipFill rotWithShape="1">
          <a:blip r:embed="rId3">
            <a:alphaModFix/>
          </a:blip>
          <a:srcRect b="0" l="0" r="0" t="77771"/>
          <a:stretch/>
        </p:blipFill>
        <p:spPr>
          <a:xfrm>
            <a:off x="310900" y="1843125"/>
            <a:ext cx="8723400" cy="15106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5 | LEARN</a:t>
            </a:r>
            <a:endParaRPr b="1" sz="1800">
              <a:solidFill>
                <a:srgbClr val="FFEFDB"/>
              </a:solidFill>
              <a:latin typeface="Avenir"/>
              <a:ea typeface="Avenir"/>
              <a:cs typeface="Avenir"/>
              <a:sym typeface="Avenir"/>
            </a:endParaRPr>
          </a:p>
        </p:txBody>
      </p:sp>
      <p:sp>
        <p:nvSpPr>
          <p:cNvPr id="257" name="Google Shape;257;p3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SERVE YOUR COMMUNITY</a:t>
            </a:r>
            <a:endParaRPr b="1" sz="2100">
              <a:latin typeface="Avenir"/>
              <a:ea typeface="Avenir"/>
              <a:cs typeface="Avenir"/>
              <a:sym typeface="Avenir"/>
            </a:endParaRPr>
          </a:p>
        </p:txBody>
      </p:sp>
      <p:pic>
        <p:nvPicPr>
          <p:cNvPr id="258" name="Google Shape;258;p39"/>
          <p:cNvPicPr preferRelativeResize="0"/>
          <p:nvPr/>
        </p:nvPicPr>
        <p:blipFill>
          <a:blip r:embed="rId3">
            <a:alphaModFix/>
          </a:blip>
          <a:stretch>
            <a:fillRect/>
          </a:stretch>
        </p:blipFill>
        <p:spPr>
          <a:xfrm>
            <a:off x="118875" y="1826975"/>
            <a:ext cx="8915400" cy="26576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0"/>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5 | LEARN</a:t>
            </a:r>
            <a:endParaRPr b="1" sz="1800">
              <a:solidFill>
                <a:srgbClr val="FFEFDB"/>
              </a:solidFill>
              <a:latin typeface="Avenir"/>
              <a:ea typeface="Avenir"/>
              <a:cs typeface="Avenir"/>
              <a:sym typeface="Avenir"/>
            </a:endParaRPr>
          </a:p>
        </p:txBody>
      </p:sp>
      <p:sp>
        <p:nvSpPr>
          <p:cNvPr id="264" name="Google Shape;264;p4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SERVE YOUR COMMUNITY</a:t>
            </a:r>
            <a:endParaRPr b="1" sz="2100">
              <a:latin typeface="Avenir"/>
              <a:ea typeface="Avenir"/>
              <a:cs typeface="Avenir"/>
              <a:sym typeface="Avenir"/>
            </a:endParaRPr>
          </a:p>
        </p:txBody>
      </p:sp>
      <p:sp>
        <p:nvSpPr>
          <p:cNvPr id="265" name="Google Shape;265;p40"/>
          <p:cNvSpPr txBox="1"/>
          <p:nvPr/>
        </p:nvSpPr>
        <p:spPr>
          <a:xfrm>
            <a:off x="4572000" y="1152150"/>
            <a:ext cx="44622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The picture on the left shows some businesses with problems. What problems do you see?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are the people in these scenes feeling?</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266" name="Google Shape;266;p40"/>
          <p:cNvPicPr preferRelativeResize="0"/>
          <p:nvPr/>
        </p:nvPicPr>
        <p:blipFill rotWithShape="1">
          <a:blip r:embed="rId3">
            <a:alphaModFix/>
          </a:blip>
          <a:srcRect b="0" l="0" r="49949" t="0"/>
          <a:stretch/>
        </p:blipFill>
        <p:spPr>
          <a:xfrm>
            <a:off x="118875" y="1826975"/>
            <a:ext cx="4462201" cy="2657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1"/>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5 | LEARN</a:t>
            </a:r>
            <a:endParaRPr b="1" sz="1800">
              <a:solidFill>
                <a:srgbClr val="FFEFDB"/>
              </a:solidFill>
              <a:latin typeface="Avenir"/>
              <a:ea typeface="Avenir"/>
              <a:cs typeface="Avenir"/>
              <a:sym typeface="Avenir"/>
            </a:endParaRPr>
          </a:p>
        </p:txBody>
      </p:sp>
      <p:sp>
        <p:nvSpPr>
          <p:cNvPr id="272" name="Google Shape;272;p4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SERVE YOUR COMMUNITY</a:t>
            </a:r>
            <a:endParaRPr b="1" sz="2100">
              <a:latin typeface="Avenir"/>
              <a:ea typeface="Avenir"/>
              <a:cs typeface="Avenir"/>
              <a:sym typeface="Avenir"/>
            </a:endParaRPr>
          </a:p>
        </p:txBody>
      </p:sp>
      <p:sp>
        <p:nvSpPr>
          <p:cNvPr id="273" name="Google Shape;273;p41"/>
          <p:cNvSpPr txBox="1"/>
          <p:nvPr/>
        </p:nvSpPr>
        <p:spPr>
          <a:xfrm>
            <a:off x="310900" y="1152150"/>
            <a:ext cx="42612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sz="2300">
              <a:solidFill>
                <a:schemeClr val="dk1"/>
              </a:solidFill>
              <a:latin typeface="Avenir"/>
              <a:ea typeface="Avenir"/>
              <a:cs typeface="Avenir"/>
              <a:sym typeface="Avenir"/>
            </a:endParaRPr>
          </a:p>
          <a:p>
            <a:pPr indent="-361950" lvl="0" marL="457200" rtl="0" algn="l">
              <a:lnSpc>
                <a:spcPct val="150000"/>
              </a:lnSpc>
              <a:spcBef>
                <a:spcPts val="0"/>
              </a:spcBef>
              <a:spcAft>
                <a:spcPts val="0"/>
              </a:spcAft>
              <a:buClr>
                <a:schemeClr val="dk1"/>
              </a:buClr>
              <a:buSzPts val="2100"/>
              <a:buFont typeface="Avenir"/>
              <a:buChar char="●"/>
            </a:pPr>
            <a:r>
              <a:rPr lang="en" sz="2100">
                <a:solidFill>
                  <a:schemeClr val="dk1"/>
                </a:solidFill>
                <a:latin typeface="Avenir"/>
                <a:ea typeface="Avenir"/>
                <a:cs typeface="Avenir"/>
                <a:sym typeface="Avenir"/>
              </a:rPr>
              <a:t>What do you see in the right picture?</a:t>
            </a:r>
            <a:endParaRPr sz="2100">
              <a:solidFill>
                <a:schemeClr val="dk1"/>
              </a:solidFill>
              <a:latin typeface="Avenir"/>
              <a:ea typeface="Avenir"/>
              <a:cs typeface="Avenir"/>
              <a:sym typeface="Avenir"/>
            </a:endParaRPr>
          </a:p>
          <a:p>
            <a:pPr indent="-361950" lvl="0" marL="457200" rtl="0" algn="l">
              <a:lnSpc>
                <a:spcPct val="150000"/>
              </a:lnSpc>
              <a:spcBef>
                <a:spcPts val="0"/>
              </a:spcBef>
              <a:spcAft>
                <a:spcPts val="0"/>
              </a:spcAft>
              <a:buClr>
                <a:schemeClr val="dk1"/>
              </a:buClr>
              <a:buSzPts val="2100"/>
              <a:buFont typeface="Avenir"/>
              <a:buChar char="●"/>
            </a:pPr>
            <a:r>
              <a:rPr lang="en" sz="2100">
                <a:solidFill>
                  <a:schemeClr val="dk1"/>
                </a:solidFill>
                <a:latin typeface="Avenir"/>
                <a:ea typeface="Avenir"/>
                <a:cs typeface="Avenir"/>
                <a:sym typeface="Avenir"/>
              </a:rPr>
              <a:t>How are these people feeling?</a:t>
            </a:r>
            <a:endParaRPr sz="2100">
              <a:solidFill>
                <a:schemeClr val="dk1"/>
              </a:solidFill>
              <a:latin typeface="Avenir"/>
              <a:ea typeface="Avenir"/>
              <a:cs typeface="Avenir"/>
              <a:sym typeface="Avenir"/>
            </a:endParaRPr>
          </a:p>
          <a:p>
            <a:pPr indent="-361950" lvl="0" marL="457200" rtl="0" algn="l">
              <a:lnSpc>
                <a:spcPct val="150000"/>
              </a:lnSpc>
              <a:spcBef>
                <a:spcPts val="0"/>
              </a:spcBef>
              <a:spcAft>
                <a:spcPts val="0"/>
              </a:spcAft>
              <a:buClr>
                <a:schemeClr val="dk1"/>
              </a:buClr>
              <a:buSzPts val="2100"/>
              <a:buFont typeface="Avenir"/>
              <a:buChar char="●"/>
            </a:pPr>
            <a:r>
              <a:rPr lang="en" sz="2100">
                <a:solidFill>
                  <a:schemeClr val="dk1"/>
                </a:solidFill>
                <a:latin typeface="Avenir"/>
                <a:ea typeface="Avenir"/>
                <a:cs typeface="Avenir"/>
                <a:sym typeface="Avenir"/>
              </a:rPr>
              <a:t>How can people working together solve tough problems?</a:t>
            </a:r>
            <a:endParaRPr sz="21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274" name="Google Shape;274;p41"/>
          <p:cNvPicPr preferRelativeResize="0"/>
          <p:nvPr/>
        </p:nvPicPr>
        <p:blipFill rotWithShape="1">
          <a:blip r:embed="rId3">
            <a:alphaModFix/>
          </a:blip>
          <a:srcRect b="0" l="49949" r="0" t="0"/>
          <a:stretch/>
        </p:blipFill>
        <p:spPr>
          <a:xfrm>
            <a:off x="4572100" y="1826975"/>
            <a:ext cx="4462174" cy="2657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p:nvPr/>
        </p:nvSpPr>
        <p:spPr>
          <a:xfrm>
            <a:off x="0" y="0"/>
            <a:ext cx="9144000" cy="11679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800">
                <a:solidFill>
                  <a:srgbClr val="FFEFDB"/>
                </a:solidFill>
                <a:latin typeface="Avenir"/>
                <a:ea typeface="Avenir"/>
                <a:cs typeface="Avenir"/>
                <a:sym typeface="Avenir"/>
              </a:rPr>
              <a:t>UNIT 1: YOU CAN BECOME SELF-RELIANT</a:t>
            </a:r>
            <a:endParaRPr b="1" sz="2800">
              <a:solidFill>
                <a:srgbClr val="FFEFDB"/>
              </a:solidFill>
              <a:latin typeface="Avenir"/>
              <a:ea typeface="Avenir"/>
              <a:cs typeface="Avenir"/>
              <a:sym typeface="Avenir"/>
            </a:endParaRPr>
          </a:p>
        </p:txBody>
      </p:sp>
      <p:pic>
        <p:nvPicPr>
          <p:cNvPr id="79" name="Google Shape;79;p15"/>
          <p:cNvPicPr preferRelativeResize="0"/>
          <p:nvPr/>
        </p:nvPicPr>
        <p:blipFill rotWithShape="1">
          <a:blip r:embed="rId3">
            <a:alphaModFix/>
          </a:blip>
          <a:srcRect b="24996" l="0" r="0" t="5278"/>
          <a:stretch/>
        </p:blipFill>
        <p:spPr>
          <a:xfrm>
            <a:off x="2286000" y="1167900"/>
            <a:ext cx="4434620" cy="39756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2"/>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5 | LEARN</a:t>
            </a:r>
            <a:endParaRPr b="1" sz="1800">
              <a:solidFill>
                <a:srgbClr val="FFEFDB"/>
              </a:solidFill>
              <a:latin typeface="Avenir"/>
              <a:ea typeface="Avenir"/>
              <a:cs typeface="Avenir"/>
              <a:sym typeface="Avenir"/>
            </a:endParaRPr>
          </a:p>
        </p:txBody>
      </p:sp>
      <p:sp>
        <p:nvSpPr>
          <p:cNvPr id="280" name="Google Shape;280;p4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SERVE YOUR COMMUNITY</a:t>
            </a:r>
            <a:endParaRPr b="1" sz="2100">
              <a:latin typeface="Avenir"/>
              <a:ea typeface="Avenir"/>
              <a:cs typeface="Avenir"/>
              <a:sym typeface="Avenir"/>
            </a:endParaRPr>
          </a:p>
        </p:txBody>
      </p:sp>
      <p:sp>
        <p:nvSpPr>
          <p:cNvPr id="281" name="Google Shape;281;p42"/>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Do we have problems like crime, sickness, garbage or abuse in our neighborhood that could hurt our businesses?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could our group work together to solve problems like these?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could doing service to help each other or our neighborhood unite our group?</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5 | LEARN</a:t>
            </a:r>
            <a:endParaRPr b="1" sz="1800">
              <a:solidFill>
                <a:srgbClr val="FFEFDB"/>
              </a:solidFill>
              <a:latin typeface="Avenir"/>
              <a:ea typeface="Avenir"/>
              <a:cs typeface="Avenir"/>
              <a:sym typeface="Avenir"/>
            </a:endParaRPr>
          </a:p>
        </p:txBody>
      </p:sp>
      <p:sp>
        <p:nvSpPr>
          <p:cNvPr id="287" name="Google Shape;287;p43"/>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SERVE YOUR COMMUNITY</a:t>
            </a:r>
            <a:endParaRPr b="1" sz="2100">
              <a:latin typeface="Avenir"/>
              <a:ea typeface="Avenir"/>
              <a:cs typeface="Avenir"/>
              <a:sym typeface="Avenir"/>
            </a:endParaRPr>
          </a:p>
        </p:txBody>
      </p:sp>
      <p:sp>
        <p:nvSpPr>
          <p:cNvPr id="288" name="Google Shape;288;p43"/>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As a group we’ll develop our own community service plan, with service projects to help others in need, reduce neighborhood problems and strengthen our group.</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In the coming weeks we’ll want to name our group and possibly form committees</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4"/>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5 | LEARN</a:t>
            </a:r>
            <a:endParaRPr b="1" sz="1800">
              <a:solidFill>
                <a:srgbClr val="FFEFDB"/>
              </a:solidFill>
              <a:latin typeface="Avenir"/>
              <a:ea typeface="Avenir"/>
              <a:cs typeface="Avenir"/>
              <a:sym typeface="Avenir"/>
            </a:endParaRPr>
          </a:p>
        </p:txBody>
      </p:sp>
      <p:sp>
        <p:nvSpPr>
          <p:cNvPr id="294" name="Google Shape;294;p44"/>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SERVE YOUR COMMUNITY</a:t>
            </a:r>
            <a:endParaRPr b="1" sz="2100">
              <a:latin typeface="Avenir"/>
              <a:ea typeface="Avenir"/>
              <a:cs typeface="Avenir"/>
              <a:sym typeface="Avenir"/>
            </a:endParaRPr>
          </a:p>
        </p:txBody>
      </p:sp>
      <p:sp>
        <p:nvSpPr>
          <p:cNvPr id="295" name="Google Shape;295;p44"/>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We may decide to keep meeting together after we finish the lessons in this manual. </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Some groups find other ways to unite such as T-shirts, songs and slogans.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What are some things we might want to do together?</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5"/>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01" name="Google Shape;301;p45"/>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pic>
        <p:nvPicPr>
          <p:cNvPr id="302" name="Google Shape;302;p45"/>
          <p:cNvPicPr preferRelativeResize="0"/>
          <p:nvPr/>
        </p:nvPicPr>
        <p:blipFill>
          <a:blip r:embed="rId3">
            <a:alphaModFix/>
          </a:blip>
          <a:stretch>
            <a:fillRect/>
          </a:stretch>
        </p:blipFill>
        <p:spPr>
          <a:xfrm>
            <a:off x="2431188" y="1152150"/>
            <a:ext cx="4281620" cy="37673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6"/>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08" name="Google Shape;308;p46"/>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sp>
        <p:nvSpPr>
          <p:cNvPr id="309" name="Google Shape;309;p46"/>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Have you ever climbed a long staircase or crossed a long space? Where? How?</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Would it be possible to go from the bottom to the top in one step?</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Can you reach your long-term goals without short-term commitments?</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15" name="Google Shape;315;p47"/>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sp>
        <p:nvSpPr>
          <p:cNvPr id="316" name="Google Shape;316;p47"/>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Do you think running a successful business will be easy?</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Why is each step important?</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22" name="Google Shape;322;p48"/>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sp>
        <p:nvSpPr>
          <p:cNvPr id="323" name="Google Shape;323;p48"/>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At every session we’ll introduce three short-term commitments: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AutoNum type="arabicPeriod"/>
            </a:pPr>
            <a:r>
              <a:rPr lang="en" sz="2300">
                <a:solidFill>
                  <a:schemeClr val="dk1"/>
                </a:solidFill>
                <a:latin typeface="Avenir"/>
                <a:ea typeface="Avenir"/>
                <a:cs typeface="Avenir"/>
                <a:sym typeface="Avenir"/>
              </a:rPr>
              <a:t>An assigned </a:t>
            </a:r>
            <a:r>
              <a:rPr b="1" lang="en" sz="2300">
                <a:solidFill>
                  <a:schemeClr val="dk1"/>
                </a:solidFill>
                <a:latin typeface="Avenir"/>
                <a:ea typeface="Avenir"/>
                <a:cs typeface="Avenir"/>
                <a:sym typeface="Avenir"/>
              </a:rPr>
              <a:t>Business Plan Commitment </a:t>
            </a:r>
            <a:r>
              <a:rPr lang="en" sz="2300">
                <a:solidFill>
                  <a:schemeClr val="dk1"/>
                </a:solidFill>
                <a:latin typeface="Avenir"/>
                <a:ea typeface="Avenir"/>
                <a:cs typeface="Avenir"/>
                <a:sym typeface="Avenir"/>
              </a:rPr>
              <a:t>found in the workbook based on the content of the lesson, to help advance your business.</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29" name="Google Shape;329;p4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sp>
        <p:nvSpPr>
          <p:cNvPr id="330" name="Google Shape;330;p49"/>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2.   A </a:t>
            </a:r>
            <a:r>
              <a:rPr b="1" lang="en" sz="2300">
                <a:solidFill>
                  <a:schemeClr val="dk1"/>
                </a:solidFill>
                <a:latin typeface="Avenir"/>
                <a:ea typeface="Avenir"/>
                <a:cs typeface="Avenir"/>
                <a:sym typeface="Avenir"/>
              </a:rPr>
              <a:t>Home Quality of Life Commitment </a:t>
            </a:r>
            <a:r>
              <a:rPr lang="en" sz="2300">
                <a:solidFill>
                  <a:schemeClr val="dk1"/>
                </a:solidFill>
                <a:latin typeface="Avenir"/>
                <a:ea typeface="Avenir"/>
                <a:cs typeface="Avenir"/>
                <a:sym typeface="Avenir"/>
              </a:rPr>
              <a:t>that reflects your individual priorities and goals.</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3.   A </a:t>
            </a:r>
            <a:r>
              <a:rPr b="1" lang="en" sz="2300">
                <a:solidFill>
                  <a:schemeClr val="dk1"/>
                </a:solidFill>
                <a:latin typeface="Avenir"/>
                <a:ea typeface="Avenir"/>
                <a:cs typeface="Avenir"/>
                <a:sym typeface="Avenir"/>
              </a:rPr>
              <a:t>Savings Commitment </a:t>
            </a:r>
            <a:r>
              <a:rPr lang="en" sz="2300">
                <a:solidFill>
                  <a:schemeClr val="dk1"/>
                </a:solidFill>
                <a:latin typeface="Avenir"/>
                <a:ea typeface="Avenir"/>
                <a:cs typeface="Avenir"/>
                <a:sym typeface="Avenir"/>
              </a:rPr>
              <a:t>that helps you identify how much money you can save each week to improve family and business finances.</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36" name="Google Shape;336;p5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sp>
        <p:nvSpPr>
          <p:cNvPr id="337" name="Google Shape;337;p50"/>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do you think that making and keeping these three commitments will help you succeed?</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1"/>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43" name="Google Shape;343;p5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sp>
        <p:nvSpPr>
          <p:cNvPr id="344" name="Google Shape;344;p51"/>
          <p:cNvSpPr txBox="1"/>
          <p:nvPr/>
        </p:nvSpPr>
        <p:spPr>
          <a:xfrm>
            <a:off x="310800" y="115230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Each meeting we will draw a commitment chart on the board or paper.</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As each person enters the room next week they will write </a:t>
            </a:r>
            <a:r>
              <a:rPr b="1" lang="en" sz="2300">
                <a:solidFill>
                  <a:schemeClr val="dk1"/>
                </a:solidFill>
                <a:latin typeface="Avenir"/>
                <a:ea typeface="Avenir"/>
                <a:cs typeface="Avenir"/>
                <a:sym typeface="Avenir"/>
              </a:rPr>
              <a:t>yes </a:t>
            </a:r>
            <a:r>
              <a:rPr lang="en" sz="2300">
                <a:solidFill>
                  <a:schemeClr val="dk1"/>
                </a:solidFill>
                <a:latin typeface="Avenir"/>
                <a:ea typeface="Avenir"/>
                <a:cs typeface="Avenir"/>
                <a:sym typeface="Avenir"/>
              </a:rPr>
              <a:t>or </a:t>
            </a:r>
            <a:r>
              <a:rPr b="1" lang="en" sz="2300">
                <a:solidFill>
                  <a:schemeClr val="dk1"/>
                </a:solidFill>
                <a:latin typeface="Avenir"/>
                <a:ea typeface="Avenir"/>
                <a:cs typeface="Avenir"/>
                <a:sym typeface="Avenir"/>
              </a:rPr>
              <a:t>no </a:t>
            </a:r>
            <a:r>
              <a:rPr lang="en" sz="2300">
                <a:solidFill>
                  <a:schemeClr val="dk1"/>
                </a:solidFill>
                <a:latin typeface="Avenir"/>
                <a:ea typeface="Avenir"/>
                <a:cs typeface="Avenir"/>
                <a:sym typeface="Avenir"/>
              </a:rPr>
              <a:t>under each of the commitments to report whether they kept their commitments or not.</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nvSpPr>
        <p:spPr>
          <a:xfrm>
            <a:off x="4572000" y="1152150"/>
            <a:ext cx="4252800" cy="40092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55600" lvl="0" marL="457200" rtl="0" algn="l">
              <a:lnSpc>
                <a:spcPct val="150000"/>
              </a:lnSpc>
              <a:spcBef>
                <a:spcPts val="0"/>
              </a:spcBef>
              <a:spcAft>
                <a:spcPts val="0"/>
              </a:spcAft>
              <a:buSzPts val="2000"/>
              <a:buFont typeface="Avenir"/>
              <a:buChar char="●"/>
            </a:pPr>
            <a:r>
              <a:rPr lang="en" sz="2200">
                <a:solidFill>
                  <a:schemeClr val="dk1"/>
                </a:solidFill>
                <a:latin typeface="Avenir"/>
                <a:ea typeface="Avenir"/>
                <a:cs typeface="Avenir"/>
                <a:sym typeface="Avenir"/>
              </a:rPr>
              <a:t>What do you see in these pictures?</a:t>
            </a:r>
            <a:endParaRPr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lang="en" sz="2200">
                <a:solidFill>
                  <a:schemeClr val="dk1"/>
                </a:solidFill>
                <a:latin typeface="Avenir"/>
                <a:ea typeface="Avenir"/>
                <a:cs typeface="Avenir"/>
                <a:sym typeface="Avenir"/>
              </a:rPr>
              <a:t>What emotions are they expressing?</a:t>
            </a:r>
            <a:endParaRPr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lang="en" sz="2200">
                <a:solidFill>
                  <a:schemeClr val="dk1"/>
                </a:solidFill>
                <a:latin typeface="Avenir"/>
                <a:ea typeface="Avenir"/>
                <a:cs typeface="Avenir"/>
                <a:sym typeface="Avenir"/>
              </a:rPr>
              <a:t>Why do you think they feel that way?</a:t>
            </a:r>
            <a:endParaRPr sz="22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85" name="Google Shape;85;p16"/>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1 | LEARN</a:t>
            </a:r>
            <a:endParaRPr b="1" sz="1800">
              <a:solidFill>
                <a:srgbClr val="FFEFDB"/>
              </a:solidFill>
              <a:latin typeface="Avenir"/>
              <a:ea typeface="Avenir"/>
              <a:cs typeface="Avenir"/>
              <a:sym typeface="Avenir"/>
            </a:endParaRPr>
          </a:p>
        </p:txBody>
      </p:sp>
      <p:sp>
        <p:nvSpPr>
          <p:cNvPr id="86" name="Google Shape;86;p16"/>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GROUPS BUILD SELF-RELIANCE</a:t>
            </a:r>
            <a:r>
              <a:rPr b="1" lang="en" sz="2100">
                <a:latin typeface="Avenir"/>
                <a:ea typeface="Avenir"/>
                <a:cs typeface="Avenir"/>
                <a:sym typeface="Avenir"/>
              </a:rPr>
              <a:t> </a:t>
            </a:r>
            <a:endParaRPr b="1" sz="2100">
              <a:latin typeface="Avenir"/>
              <a:ea typeface="Avenir"/>
              <a:cs typeface="Avenir"/>
              <a:sym typeface="Avenir"/>
            </a:endParaRPr>
          </a:p>
        </p:txBody>
      </p:sp>
      <p:pic>
        <p:nvPicPr>
          <p:cNvPr id="87" name="Google Shape;87;p16"/>
          <p:cNvPicPr preferRelativeResize="0"/>
          <p:nvPr/>
        </p:nvPicPr>
        <p:blipFill rotWithShape="1">
          <a:blip r:embed="rId3">
            <a:alphaModFix/>
          </a:blip>
          <a:srcRect b="3507" l="20814" r="8096" t="3711"/>
          <a:stretch/>
        </p:blipFill>
        <p:spPr>
          <a:xfrm>
            <a:off x="0" y="1152150"/>
            <a:ext cx="2285998" cy="1988651"/>
          </a:xfrm>
          <a:prstGeom prst="rect">
            <a:avLst/>
          </a:prstGeom>
          <a:noFill/>
          <a:ln>
            <a:noFill/>
          </a:ln>
        </p:spPr>
      </p:pic>
      <p:pic>
        <p:nvPicPr>
          <p:cNvPr id="88" name="Google Shape;88;p16"/>
          <p:cNvPicPr preferRelativeResize="0"/>
          <p:nvPr/>
        </p:nvPicPr>
        <p:blipFill rotWithShape="1">
          <a:blip r:embed="rId4">
            <a:alphaModFix/>
          </a:blip>
          <a:srcRect b="0" l="5141" r="8292" t="0"/>
          <a:stretch/>
        </p:blipFill>
        <p:spPr>
          <a:xfrm>
            <a:off x="2286000" y="1160025"/>
            <a:ext cx="2285998" cy="1972901"/>
          </a:xfrm>
          <a:prstGeom prst="rect">
            <a:avLst/>
          </a:prstGeom>
          <a:noFill/>
          <a:ln>
            <a:noFill/>
          </a:ln>
        </p:spPr>
      </p:pic>
      <p:pic>
        <p:nvPicPr>
          <p:cNvPr id="89" name="Google Shape;89;p16"/>
          <p:cNvPicPr preferRelativeResize="0"/>
          <p:nvPr/>
        </p:nvPicPr>
        <p:blipFill rotWithShape="1">
          <a:blip r:embed="rId5">
            <a:alphaModFix/>
          </a:blip>
          <a:srcRect b="0" l="3912" r="10478" t="0"/>
          <a:stretch/>
        </p:blipFill>
        <p:spPr>
          <a:xfrm>
            <a:off x="0" y="3140800"/>
            <a:ext cx="2286000" cy="2002701"/>
          </a:xfrm>
          <a:prstGeom prst="rect">
            <a:avLst/>
          </a:prstGeom>
          <a:noFill/>
          <a:ln>
            <a:noFill/>
          </a:ln>
        </p:spPr>
      </p:pic>
      <p:pic>
        <p:nvPicPr>
          <p:cNvPr id="90" name="Google Shape;90;p16"/>
          <p:cNvPicPr preferRelativeResize="0"/>
          <p:nvPr/>
        </p:nvPicPr>
        <p:blipFill rotWithShape="1">
          <a:blip r:embed="rId6">
            <a:alphaModFix/>
          </a:blip>
          <a:srcRect b="12791" l="0" r="388" t="26005"/>
          <a:stretch/>
        </p:blipFill>
        <p:spPr>
          <a:xfrm>
            <a:off x="2286000" y="3132925"/>
            <a:ext cx="2286001" cy="2010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2"/>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50" name="Google Shape;350;p5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6</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AND KEEP COMMITMENTS</a:t>
            </a:r>
            <a:endParaRPr b="1" sz="2100">
              <a:latin typeface="Avenir"/>
              <a:ea typeface="Avenir"/>
              <a:cs typeface="Avenir"/>
              <a:sym typeface="Avenir"/>
            </a:endParaRPr>
          </a:p>
        </p:txBody>
      </p:sp>
      <p:sp>
        <p:nvSpPr>
          <p:cNvPr id="351" name="Google Shape;351;p52"/>
          <p:cNvSpPr txBox="1"/>
          <p:nvPr/>
        </p:nvSpPr>
        <p:spPr>
          <a:xfrm>
            <a:off x="4572000" y="1152300"/>
            <a:ext cx="44622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This reporting activity will be done at the beginning of every meeting.</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352" name="Google Shape;352;p52"/>
          <p:cNvPicPr preferRelativeResize="0"/>
          <p:nvPr/>
        </p:nvPicPr>
        <p:blipFill>
          <a:blip r:embed="rId3">
            <a:alphaModFix/>
          </a:blip>
          <a:stretch>
            <a:fillRect/>
          </a:stretch>
        </p:blipFill>
        <p:spPr>
          <a:xfrm>
            <a:off x="310900" y="1152300"/>
            <a:ext cx="4261100" cy="207210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3"/>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58" name="Google Shape;358;p53"/>
          <p:cNvSpPr txBox="1"/>
          <p:nvPr/>
        </p:nvSpPr>
        <p:spPr>
          <a:xfrm>
            <a:off x="310900" y="438900"/>
            <a:ext cx="8723400" cy="50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latin typeface="Avenir"/>
                <a:ea typeface="Avenir"/>
                <a:cs typeface="Avenir"/>
                <a:sym typeface="Avenir"/>
              </a:rPr>
              <a:t>BUSINESS SPOTLIGHT</a:t>
            </a:r>
            <a:endParaRPr b="1" sz="2100">
              <a:latin typeface="Avenir"/>
              <a:ea typeface="Avenir"/>
              <a:cs typeface="Avenir"/>
              <a:sym typeface="Avenir"/>
            </a:endParaRPr>
          </a:p>
        </p:txBody>
      </p:sp>
      <p:sp>
        <p:nvSpPr>
          <p:cNvPr id="359" name="Google Shape;359;p53"/>
          <p:cNvSpPr txBox="1"/>
          <p:nvPr/>
        </p:nvSpPr>
        <p:spPr>
          <a:xfrm>
            <a:off x="310675" y="1152300"/>
            <a:ext cx="8723400" cy="37677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BUSINESS SPOTLIGHT</a:t>
            </a:r>
            <a:r>
              <a:rPr b="1" lang="en" sz="2000">
                <a:latin typeface="Avenir"/>
                <a:ea typeface="Avenir"/>
                <a:cs typeface="Avenir"/>
                <a:sym typeface="Avenir"/>
              </a:rPr>
              <a: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Turn in your workbook to the resource section on </a:t>
            </a:r>
            <a:r>
              <a:rPr b="1" lang="en" sz="2300">
                <a:solidFill>
                  <a:schemeClr val="dk1"/>
                </a:solidFill>
                <a:latin typeface="Avenir"/>
                <a:ea typeface="Avenir"/>
                <a:cs typeface="Avenir"/>
                <a:sym typeface="Avenir"/>
              </a:rPr>
              <a:t>page 44</a:t>
            </a:r>
            <a:r>
              <a:rPr lang="en" sz="2300">
                <a:solidFill>
                  <a:schemeClr val="dk1"/>
                </a:solidFill>
                <a:latin typeface="Avenir"/>
                <a:ea typeface="Avenir"/>
                <a:cs typeface="Avenir"/>
                <a:sym typeface="Avenir"/>
              </a:rPr>
              <a: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Each week, one of you will take a few minutes to show your product or service and talk about your business.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Who will do our spotlight presentation next week?</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4"/>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65" name="Google Shape;365;p54"/>
          <p:cNvSpPr txBox="1"/>
          <p:nvPr/>
        </p:nvSpPr>
        <p:spPr>
          <a:xfrm>
            <a:off x="310900" y="438900"/>
            <a:ext cx="8723400" cy="50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latin typeface="Avenir"/>
                <a:ea typeface="Avenir"/>
                <a:cs typeface="Avenir"/>
                <a:sym typeface="Avenir"/>
              </a:rPr>
              <a:t>ACTION PARTNERS</a:t>
            </a:r>
            <a:endParaRPr b="1" sz="2100">
              <a:latin typeface="Avenir"/>
              <a:ea typeface="Avenir"/>
              <a:cs typeface="Avenir"/>
              <a:sym typeface="Avenir"/>
            </a:endParaRPr>
          </a:p>
        </p:txBody>
      </p:sp>
      <p:sp>
        <p:nvSpPr>
          <p:cNvPr id="366" name="Google Shape;366;p54"/>
          <p:cNvSpPr txBox="1"/>
          <p:nvPr/>
        </p:nvSpPr>
        <p:spPr>
          <a:xfrm>
            <a:off x="310675" y="1152300"/>
            <a:ext cx="8723400" cy="37677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ACTION PARTNERS</a:t>
            </a:r>
            <a:r>
              <a:rPr b="1" lang="en" sz="2000">
                <a:latin typeface="Avenir"/>
                <a:ea typeface="Avenir"/>
                <a:cs typeface="Avenir"/>
                <a:sym typeface="Avenir"/>
              </a:rPr>
              <a: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At the end of each class you will pair up with someone from the group.</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Choose someone who is not a family member.</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This will be your action partner for the week.</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5"/>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6 | LEARN</a:t>
            </a:r>
            <a:endParaRPr b="1" sz="1800">
              <a:solidFill>
                <a:srgbClr val="FFEFDB"/>
              </a:solidFill>
              <a:latin typeface="Avenir"/>
              <a:ea typeface="Avenir"/>
              <a:cs typeface="Avenir"/>
              <a:sym typeface="Avenir"/>
            </a:endParaRPr>
          </a:p>
        </p:txBody>
      </p:sp>
      <p:sp>
        <p:nvSpPr>
          <p:cNvPr id="372" name="Google Shape;372;p55"/>
          <p:cNvSpPr txBox="1"/>
          <p:nvPr/>
        </p:nvSpPr>
        <p:spPr>
          <a:xfrm>
            <a:off x="310900" y="438900"/>
            <a:ext cx="8723400" cy="50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latin typeface="Avenir"/>
                <a:ea typeface="Avenir"/>
                <a:cs typeface="Avenir"/>
                <a:sym typeface="Avenir"/>
              </a:rPr>
              <a:t>MBS REQUIREMENTS</a:t>
            </a:r>
            <a:endParaRPr b="1" sz="2100">
              <a:latin typeface="Avenir"/>
              <a:ea typeface="Avenir"/>
              <a:cs typeface="Avenir"/>
              <a:sym typeface="Avenir"/>
            </a:endParaRPr>
          </a:p>
        </p:txBody>
      </p:sp>
      <p:sp>
        <p:nvSpPr>
          <p:cNvPr id="373" name="Google Shape;373;p55"/>
          <p:cNvSpPr txBox="1"/>
          <p:nvPr/>
        </p:nvSpPr>
        <p:spPr>
          <a:xfrm>
            <a:off x="310675" y="1152300"/>
            <a:ext cx="8723400" cy="37677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MBS REQUIREMENTS</a:t>
            </a:r>
            <a:r>
              <a:rPr b="1" lang="en" sz="2000">
                <a:latin typeface="Avenir"/>
                <a:ea typeface="Avenir"/>
                <a:cs typeface="Avenir"/>
                <a:sym typeface="Avenir"/>
              </a:rPr>
              <a: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Turn to  </a:t>
            </a:r>
            <a:r>
              <a:rPr b="1" lang="en" sz="2300">
                <a:solidFill>
                  <a:schemeClr val="dk1"/>
                </a:solidFill>
                <a:latin typeface="Avenir"/>
                <a:ea typeface="Avenir"/>
                <a:cs typeface="Avenir"/>
                <a:sym typeface="Avenir"/>
              </a:rPr>
              <a:t>page 66 </a:t>
            </a:r>
            <a:r>
              <a:rPr lang="en" sz="2300">
                <a:solidFill>
                  <a:schemeClr val="dk1"/>
                </a:solidFill>
                <a:latin typeface="Avenir"/>
                <a:ea typeface="Avenir"/>
                <a:cs typeface="Avenir"/>
                <a:sym typeface="Avenir"/>
              </a:rPr>
              <a:t>in your resource section of your workbook or on the next slide.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These are the certificate requirements. Each week you should add to your business plan. Look over the MBS Requirements and see what you need to do.</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Set the goal to grow your business, home and community.</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6"/>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PRINCIPLES SUMMARY</a:t>
            </a:r>
            <a:endParaRPr b="1" sz="2100">
              <a:latin typeface="Avenir"/>
              <a:ea typeface="Avenir"/>
              <a:cs typeface="Avenir"/>
              <a:sym typeface="Avenir"/>
            </a:endParaRPr>
          </a:p>
        </p:txBody>
      </p:sp>
      <p:sp>
        <p:nvSpPr>
          <p:cNvPr id="379" name="Google Shape;379;p56"/>
          <p:cNvSpPr txBox="1"/>
          <p:nvPr/>
        </p:nvSpPr>
        <p:spPr>
          <a:xfrm>
            <a:off x="311700" y="1152150"/>
            <a:ext cx="8740200" cy="3767400"/>
          </a:xfrm>
          <a:prstGeom prst="rect">
            <a:avLst/>
          </a:prstGeom>
          <a:noFill/>
          <a:ln>
            <a:noFill/>
          </a:ln>
        </p:spPr>
        <p:txBody>
          <a:bodyPr anchorCtr="0" anchor="t" bIns="91425" lIns="91425" spcFirstLastPara="1" rIns="91425" wrap="square" tIns="91425">
            <a:noAutofit/>
          </a:bodyPr>
          <a:lstStyle/>
          <a:p>
            <a:pPr indent="0" lvl="0" marL="457200" rtl="0" algn="l">
              <a:lnSpc>
                <a:spcPct val="125000"/>
              </a:lnSpc>
              <a:spcBef>
                <a:spcPts val="800"/>
              </a:spcBef>
              <a:spcAft>
                <a:spcPts val="0"/>
              </a:spcAft>
              <a:buNone/>
            </a:pPr>
            <a:r>
              <a:t/>
            </a:r>
            <a:endParaRPr b="1"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AutoNum type="arabicPeriod"/>
            </a:pPr>
            <a:r>
              <a:rPr b="1" lang="en" sz="2300">
                <a:latin typeface="Avenir"/>
                <a:ea typeface="Avenir"/>
                <a:cs typeface="Avenir"/>
                <a:sym typeface="Avenir"/>
              </a:rPr>
              <a:t>Groups Build Self-Reliance.</a:t>
            </a:r>
            <a:endParaRPr b="1"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AutoNum type="arabicPeriod"/>
            </a:pPr>
            <a:r>
              <a:rPr b="1" lang="en" sz="2300">
                <a:latin typeface="Avenir"/>
                <a:ea typeface="Avenir"/>
                <a:cs typeface="Avenir"/>
                <a:sym typeface="Avenir"/>
              </a:rPr>
              <a:t>Make Three Plans for Success.</a:t>
            </a:r>
            <a:endParaRPr b="1"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AutoNum type="arabicPeriod"/>
            </a:pPr>
            <a:r>
              <a:rPr b="1" lang="en" sz="2300">
                <a:latin typeface="Avenir"/>
                <a:ea typeface="Avenir"/>
                <a:cs typeface="Avenir"/>
                <a:sym typeface="Avenir"/>
              </a:rPr>
              <a:t>Apply the 6P’s of Business.</a:t>
            </a:r>
            <a:endParaRPr b="1"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AutoNum type="arabicPeriod"/>
            </a:pPr>
            <a:r>
              <a:rPr b="1" lang="en" sz="2300">
                <a:latin typeface="Avenir"/>
                <a:ea typeface="Avenir"/>
                <a:cs typeface="Avenir"/>
                <a:sym typeface="Avenir"/>
              </a:rPr>
              <a:t>Improve Your Quality of Life.</a:t>
            </a:r>
            <a:endParaRPr b="1"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AutoNum type="arabicPeriod"/>
            </a:pPr>
            <a:r>
              <a:rPr b="1" lang="en" sz="2300">
                <a:latin typeface="Avenir"/>
                <a:ea typeface="Avenir"/>
                <a:cs typeface="Avenir"/>
                <a:sym typeface="Avenir"/>
              </a:rPr>
              <a:t>Serve Your Community.</a:t>
            </a:r>
            <a:endParaRPr b="1"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AutoNum type="arabicPeriod"/>
            </a:pPr>
            <a:r>
              <a:rPr b="1" lang="en" sz="2300">
                <a:latin typeface="Avenir"/>
                <a:ea typeface="Avenir"/>
                <a:cs typeface="Avenir"/>
                <a:sym typeface="Avenir"/>
              </a:rPr>
              <a:t>Make &amp; Keep Commitments</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b="1" sz="2300">
              <a:latin typeface="Avenir"/>
              <a:ea typeface="Avenir"/>
              <a:cs typeface="Avenir"/>
              <a:sym typeface="Avenir"/>
            </a:endParaRPr>
          </a:p>
          <a:p>
            <a:pPr indent="0" lvl="0" marL="457200" rtl="0" algn="l">
              <a:lnSpc>
                <a:spcPct val="150000"/>
              </a:lnSpc>
              <a:spcBef>
                <a:spcPts val="0"/>
              </a:spcBef>
              <a:spcAft>
                <a:spcPts val="0"/>
              </a:spcAft>
              <a:buNone/>
            </a:pPr>
            <a:r>
              <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380" name="Google Shape;380;p56"/>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SUMMARY</a:t>
            </a:r>
            <a:endParaRPr b="1" sz="1800">
              <a:solidFill>
                <a:srgbClr val="FFEFDB"/>
              </a:solidFill>
              <a:latin typeface="Avenir"/>
              <a:ea typeface="Avenir"/>
              <a:cs typeface="Avenir"/>
              <a:sym typeface="Aveni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7"/>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386" name="Google Shape;386;p57"/>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Business Plan Commitment</a:t>
            </a:r>
            <a:r>
              <a:rPr b="1" lang="en" sz="2300">
                <a:solidFill>
                  <a:srgbClr val="000000"/>
                </a:solidFill>
                <a:latin typeface="Avenir"/>
                <a:ea typeface="Avenir"/>
                <a:cs typeface="Avenir"/>
                <a:sym typeface="Avenir"/>
              </a:rPr>
              <a:t>:</a:t>
            </a:r>
            <a:endParaRPr b="1"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visit three businesses and write down in my workbook how they use the 6P’s of Business.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use </a:t>
            </a:r>
            <a:r>
              <a:rPr b="1" lang="en" sz="2300">
                <a:latin typeface="Avenir"/>
                <a:ea typeface="Avenir"/>
                <a:cs typeface="Avenir"/>
                <a:sym typeface="Avenir"/>
              </a:rPr>
              <a:t>The 6P’s Business Checklist</a:t>
            </a:r>
            <a:r>
              <a:rPr lang="en" sz="2300">
                <a:latin typeface="Avenir"/>
                <a:ea typeface="Avenir"/>
                <a:cs typeface="Avenir"/>
                <a:sym typeface="Avenir"/>
              </a:rPr>
              <a:t>.</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387" name="Google Shape;387;p57"/>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COMMIT</a:t>
            </a:r>
            <a:endParaRPr b="1" sz="1800">
              <a:solidFill>
                <a:srgbClr val="FFEFDB"/>
              </a:solidFill>
              <a:latin typeface="Avenir"/>
              <a:ea typeface="Avenir"/>
              <a:cs typeface="Avenir"/>
              <a:sym typeface="Aveni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8"/>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393" name="Google Shape;393;p58"/>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Clr>
                <a:schemeClr val="dk1"/>
              </a:buClr>
              <a:buSzPts val="1100"/>
              <a:buFont typeface="Arial"/>
              <a:buNone/>
            </a:pPr>
            <a:r>
              <a:rPr b="1" lang="en" sz="2300">
                <a:solidFill>
                  <a:schemeClr val="dk1"/>
                </a:solidFill>
                <a:latin typeface="Avenir"/>
                <a:ea typeface="Avenir"/>
                <a:cs typeface="Avenir"/>
                <a:sym typeface="Avenir"/>
              </a:rPr>
              <a:t>Home Quality of Life Commitment</a:t>
            </a:r>
            <a:endParaRPr b="1" sz="2300">
              <a:solidFill>
                <a:schemeClr val="dk1"/>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I will thoughtfully choose one or two areas of my Quality of Life Wheel and write down goals to improve this week.</a:t>
            </a:r>
            <a:endParaRPr sz="2300">
              <a:solidFill>
                <a:schemeClr val="dk1"/>
              </a:solidFill>
              <a:latin typeface="Avenir"/>
              <a:ea typeface="Avenir"/>
              <a:cs typeface="Avenir"/>
              <a:sym typeface="Avenir"/>
            </a:endParaRPr>
          </a:p>
          <a:p>
            <a:pPr indent="-374650" lvl="0" marL="457200" rtl="0" algn="l">
              <a:lnSpc>
                <a:spcPct val="125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I will be specific with my written goals and follow through.</a:t>
            </a:r>
            <a:endParaRPr b="1" sz="2300">
              <a:latin typeface="Avenir"/>
              <a:ea typeface="Avenir"/>
              <a:cs typeface="Avenir"/>
              <a:sym typeface="Avenir"/>
            </a:endParaRPr>
          </a:p>
          <a:p>
            <a:pPr indent="0" lvl="0" marL="0" rtl="0" algn="l">
              <a:lnSpc>
                <a:spcPct val="125000"/>
              </a:lnSpc>
              <a:spcBef>
                <a:spcPts val="800"/>
              </a:spcBef>
              <a:spcAft>
                <a:spcPts val="0"/>
              </a:spcAft>
              <a:buNone/>
            </a:pPr>
            <a:r>
              <a:rPr b="1" lang="en" sz="2300">
                <a:latin typeface="Avenir"/>
                <a:ea typeface="Avenir"/>
                <a:cs typeface="Avenir"/>
                <a:sym typeface="Avenir"/>
              </a:rPr>
              <a:t>Savings Commitment</a:t>
            </a:r>
            <a:endParaRPr b="1"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add to my savings – even if it’s just a coin or two</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394" name="Google Shape;394;p58"/>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COMMIT</a:t>
            </a:r>
            <a:endParaRPr b="1" sz="1800">
              <a:solidFill>
                <a:srgbClr val="FFEFDB"/>
              </a:solidFill>
              <a:latin typeface="Avenir"/>
              <a:ea typeface="Avenir"/>
              <a:cs typeface="Avenir"/>
              <a:sym typeface="Aveni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9"/>
          <p:cNvSpPr txBox="1"/>
          <p:nvPr/>
        </p:nvSpPr>
        <p:spPr>
          <a:xfrm>
            <a:off x="310900" y="1152150"/>
            <a:ext cx="8723400" cy="3382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000">
                <a:latin typeface="Avenir"/>
                <a:ea typeface="Avenir"/>
                <a:cs typeface="Avenir"/>
                <a:sym typeface="Avenir"/>
              </a:rPr>
              <a:t>DISCUSS: </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Who would like to share their Home Quality of Life Commitment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easiest to keep for you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hardest?</a:t>
            </a:r>
            <a:endParaRPr sz="23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400" name="Google Shape;400;p59"/>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401" name="Google Shape;401;p59"/>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COMMIT</a:t>
            </a:r>
            <a:endParaRPr b="1" sz="1800">
              <a:solidFill>
                <a:srgbClr val="FFEFDB"/>
              </a:solidFill>
              <a:latin typeface="Avenir"/>
              <a:ea typeface="Avenir"/>
              <a:cs typeface="Avenir"/>
              <a:sym typeface="Aveni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0"/>
          <p:cNvSpPr txBox="1"/>
          <p:nvPr>
            <p:ph idx="1" type="body"/>
          </p:nvPr>
        </p:nvSpPr>
        <p:spPr>
          <a:xfrm>
            <a:off x="310900" y="1152150"/>
            <a:ext cx="8723400" cy="3767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000">
                <a:solidFill>
                  <a:srgbClr val="000000"/>
                </a:solidFill>
                <a:latin typeface="Avenir"/>
                <a:ea typeface="Avenir"/>
                <a:cs typeface="Avenir"/>
                <a:sym typeface="Avenir"/>
              </a:rPr>
              <a:t>ACT:</a:t>
            </a:r>
            <a:endParaRPr b="1" sz="2000">
              <a:solidFill>
                <a:srgbClr val="000000"/>
              </a:solidFill>
              <a:latin typeface="Avenir"/>
              <a:ea typeface="Avenir"/>
              <a:cs typeface="Avenir"/>
              <a:sym typeface="Avenir"/>
            </a:endParaRPr>
          </a:p>
          <a:p>
            <a:pPr indent="-374650" lvl="0" marL="457200" rtl="0" algn="l">
              <a:lnSpc>
                <a:spcPct val="150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Meet now with your Action Partner for this week. Discuss your business ideas and decide how you will contact and encourage each other during the week to keep your commitments. Say your commitments out loud.</a:t>
            </a:r>
            <a:endParaRPr sz="2300">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p:txBody>
      </p:sp>
      <p:sp>
        <p:nvSpPr>
          <p:cNvPr id="407" name="Google Shape;407;p60"/>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408" name="Google Shape;408;p60"/>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COMMIT</a:t>
            </a:r>
            <a:endParaRPr b="1" sz="1800">
              <a:solidFill>
                <a:srgbClr val="FFEFDB"/>
              </a:solidFill>
              <a:latin typeface="Avenir"/>
              <a:ea typeface="Avenir"/>
              <a:cs typeface="Avenir"/>
              <a:sym typeface="Aveni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412" name="Shape 412"/>
        <p:cNvGrpSpPr/>
        <p:nvPr/>
      </p:nvGrpSpPr>
      <p:grpSpPr>
        <a:xfrm>
          <a:off x="0" y="0"/>
          <a:ext cx="0" cy="0"/>
          <a:chOff x="0" y="0"/>
          <a:chExt cx="0" cy="0"/>
        </a:xfrm>
      </p:grpSpPr>
      <p:pic>
        <p:nvPicPr>
          <p:cNvPr id="413" name="Google Shape;413;p61"/>
          <p:cNvPicPr preferRelativeResize="0"/>
          <p:nvPr/>
        </p:nvPicPr>
        <p:blipFill>
          <a:blip r:embed="rId3">
            <a:alphaModFix/>
          </a:blip>
          <a:stretch>
            <a:fillRect/>
          </a:stretch>
        </p:blipFill>
        <p:spPr>
          <a:xfrm>
            <a:off x="79600" y="76201"/>
            <a:ext cx="3017519" cy="694030"/>
          </a:xfrm>
          <a:prstGeom prst="rect">
            <a:avLst/>
          </a:prstGeom>
          <a:noFill/>
          <a:ln>
            <a:noFill/>
          </a:ln>
        </p:spPr>
      </p:pic>
      <p:sp>
        <p:nvSpPr>
          <p:cNvPr id="414" name="Google Shape;414;p61"/>
          <p:cNvSpPr txBox="1"/>
          <p:nvPr/>
        </p:nvSpPr>
        <p:spPr>
          <a:xfrm>
            <a:off x="3424425" y="76200"/>
            <a:ext cx="5609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1: YOU CAN BECOME SELF-RELIANT</a:t>
            </a:r>
            <a:endParaRPr sz="2200">
              <a:solidFill>
                <a:srgbClr val="FFEFDB"/>
              </a:solidFill>
              <a:latin typeface="Avenir"/>
              <a:ea typeface="Avenir"/>
              <a:cs typeface="Avenir"/>
              <a:sym typeface="Avenir"/>
            </a:endParaRPr>
          </a:p>
        </p:txBody>
      </p:sp>
      <p:pic>
        <p:nvPicPr>
          <p:cNvPr id="415" name="Google Shape;415;p61"/>
          <p:cNvPicPr preferRelativeResize="0"/>
          <p:nvPr/>
        </p:nvPicPr>
        <p:blipFill rotWithShape="1">
          <a:blip r:embed="rId4">
            <a:alphaModFix/>
          </a:blip>
          <a:srcRect b="0" l="4933" r="0" t="6576"/>
          <a:stretch/>
        </p:blipFill>
        <p:spPr>
          <a:xfrm>
            <a:off x="6858000" y="1011849"/>
            <a:ext cx="2286001" cy="3215676"/>
          </a:xfrm>
          <a:prstGeom prst="rect">
            <a:avLst/>
          </a:prstGeom>
          <a:noFill/>
          <a:ln>
            <a:noFill/>
          </a:ln>
        </p:spPr>
      </p:pic>
      <p:pic>
        <p:nvPicPr>
          <p:cNvPr id="416" name="Google Shape;416;p61"/>
          <p:cNvPicPr preferRelativeResize="0"/>
          <p:nvPr/>
        </p:nvPicPr>
        <p:blipFill rotWithShape="1">
          <a:blip r:embed="rId5">
            <a:alphaModFix/>
          </a:blip>
          <a:srcRect b="0" l="24521" r="22159" t="0"/>
          <a:stretch/>
        </p:blipFill>
        <p:spPr>
          <a:xfrm>
            <a:off x="4572000" y="1011850"/>
            <a:ext cx="2286000" cy="3215673"/>
          </a:xfrm>
          <a:prstGeom prst="rect">
            <a:avLst/>
          </a:prstGeom>
          <a:noFill/>
          <a:ln>
            <a:noFill/>
          </a:ln>
        </p:spPr>
      </p:pic>
      <p:pic>
        <p:nvPicPr>
          <p:cNvPr id="417" name="Google Shape;417;p61"/>
          <p:cNvPicPr preferRelativeResize="0"/>
          <p:nvPr/>
        </p:nvPicPr>
        <p:blipFill rotWithShape="1">
          <a:blip r:embed="rId6">
            <a:alphaModFix/>
          </a:blip>
          <a:srcRect b="4116" l="30585" r="22090" t="6780"/>
          <a:stretch/>
        </p:blipFill>
        <p:spPr>
          <a:xfrm>
            <a:off x="2286000" y="1011850"/>
            <a:ext cx="2285998" cy="3215674"/>
          </a:xfrm>
          <a:prstGeom prst="rect">
            <a:avLst/>
          </a:prstGeom>
          <a:noFill/>
          <a:ln>
            <a:noFill/>
          </a:ln>
        </p:spPr>
      </p:pic>
      <p:pic>
        <p:nvPicPr>
          <p:cNvPr id="418" name="Google Shape;418;p61"/>
          <p:cNvPicPr preferRelativeResize="0"/>
          <p:nvPr/>
        </p:nvPicPr>
        <p:blipFill rotWithShape="1">
          <a:blip r:embed="rId7">
            <a:alphaModFix/>
          </a:blip>
          <a:srcRect b="19190" l="36970" r="25300" t="1178"/>
          <a:stretch/>
        </p:blipFill>
        <p:spPr>
          <a:xfrm>
            <a:off x="0" y="1011850"/>
            <a:ext cx="2285998" cy="3215674"/>
          </a:xfrm>
          <a:prstGeom prst="rect">
            <a:avLst/>
          </a:prstGeom>
          <a:noFill/>
          <a:ln>
            <a:noFill/>
          </a:ln>
        </p:spPr>
      </p:pic>
      <p:sp>
        <p:nvSpPr>
          <p:cNvPr id="419" name="Google Shape;419;p61"/>
          <p:cNvSpPr txBox="1"/>
          <p:nvPr/>
        </p:nvSpPr>
        <p:spPr>
          <a:xfrm>
            <a:off x="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SELF-RELIANCE</a:t>
            </a:r>
            <a:endParaRPr b="1" sz="2000">
              <a:solidFill>
                <a:schemeClr val="lt1"/>
              </a:solidFill>
              <a:latin typeface="Avenir"/>
              <a:ea typeface="Avenir"/>
              <a:cs typeface="Avenir"/>
              <a:sym typeface="Avenir"/>
            </a:endParaRPr>
          </a:p>
        </p:txBody>
      </p:sp>
      <p:sp>
        <p:nvSpPr>
          <p:cNvPr id="420" name="Google Shape;420;p61"/>
          <p:cNvSpPr txBox="1"/>
          <p:nvPr/>
        </p:nvSpPr>
        <p:spPr>
          <a:xfrm>
            <a:off x="228600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BUSINESS</a:t>
            </a:r>
            <a:endParaRPr b="1" sz="2000">
              <a:solidFill>
                <a:schemeClr val="lt1"/>
              </a:solidFill>
              <a:latin typeface="Avenir"/>
              <a:ea typeface="Avenir"/>
              <a:cs typeface="Avenir"/>
              <a:sym typeface="Avenir"/>
            </a:endParaRPr>
          </a:p>
        </p:txBody>
      </p:sp>
      <p:sp>
        <p:nvSpPr>
          <p:cNvPr id="421" name="Google Shape;421;p61"/>
          <p:cNvSpPr txBox="1"/>
          <p:nvPr/>
        </p:nvSpPr>
        <p:spPr>
          <a:xfrm>
            <a:off x="457200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HOME</a:t>
            </a:r>
            <a:endParaRPr b="1" sz="2000">
              <a:solidFill>
                <a:schemeClr val="lt1"/>
              </a:solidFill>
              <a:latin typeface="Avenir"/>
              <a:ea typeface="Avenir"/>
              <a:cs typeface="Avenir"/>
              <a:sym typeface="Avenir"/>
            </a:endParaRPr>
          </a:p>
        </p:txBody>
      </p:sp>
      <p:sp>
        <p:nvSpPr>
          <p:cNvPr id="422" name="Google Shape;422;p61"/>
          <p:cNvSpPr txBox="1"/>
          <p:nvPr/>
        </p:nvSpPr>
        <p:spPr>
          <a:xfrm>
            <a:off x="6858000" y="4227525"/>
            <a:ext cx="2286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Avenir"/>
                <a:ea typeface="Avenir"/>
                <a:cs typeface="Avenir"/>
                <a:sym typeface="Avenir"/>
              </a:rPr>
              <a:t>COMMUNITY</a:t>
            </a:r>
            <a:endParaRPr b="1" sz="2000">
              <a:solidFill>
                <a:schemeClr val="lt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1 | LEARN</a:t>
            </a:r>
            <a:endParaRPr b="1" sz="1800">
              <a:solidFill>
                <a:srgbClr val="FFEFDB"/>
              </a:solidFill>
              <a:latin typeface="Avenir"/>
              <a:ea typeface="Avenir"/>
              <a:cs typeface="Avenir"/>
              <a:sym typeface="Avenir"/>
            </a:endParaRPr>
          </a:p>
        </p:txBody>
      </p:sp>
      <p:sp>
        <p:nvSpPr>
          <p:cNvPr id="96" name="Google Shape;96;p17"/>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GROUPS BUILD SELF-RELIANCE </a:t>
            </a:r>
            <a:endParaRPr b="1" sz="2100">
              <a:latin typeface="Avenir"/>
              <a:ea typeface="Avenir"/>
              <a:cs typeface="Avenir"/>
              <a:sym typeface="Avenir"/>
            </a:endParaRPr>
          </a:p>
        </p:txBody>
      </p:sp>
      <p:pic>
        <p:nvPicPr>
          <p:cNvPr id="97" name="Google Shape;97;p17"/>
          <p:cNvPicPr preferRelativeResize="0"/>
          <p:nvPr/>
        </p:nvPicPr>
        <p:blipFill rotWithShape="1">
          <a:blip r:embed="rId3">
            <a:alphaModFix/>
          </a:blip>
          <a:srcRect b="3507" l="20814" r="8096" t="3711"/>
          <a:stretch/>
        </p:blipFill>
        <p:spPr>
          <a:xfrm>
            <a:off x="0" y="1152150"/>
            <a:ext cx="2285998" cy="1988651"/>
          </a:xfrm>
          <a:prstGeom prst="rect">
            <a:avLst/>
          </a:prstGeom>
          <a:noFill/>
          <a:ln>
            <a:noFill/>
          </a:ln>
        </p:spPr>
      </p:pic>
      <p:pic>
        <p:nvPicPr>
          <p:cNvPr id="98" name="Google Shape;98;p17"/>
          <p:cNvPicPr preferRelativeResize="0"/>
          <p:nvPr/>
        </p:nvPicPr>
        <p:blipFill rotWithShape="1">
          <a:blip r:embed="rId4">
            <a:alphaModFix/>
          </a:blip>
          <a:srcRect b="0" l="5141" r="8292" t="0"/>
          <a:stretch/>
        </p:blipFill>
        <p:spPr>
          <a:xfrm>
            <a:off x="2286000" y="1160025"/>
            <a:ext cx="2285998" cy="1972901"/>
          </a:xfrm>
          <a:prstGeom prst="rect">
            <a:avLst/>
          </a:prstGeom>
          <a:noFill/>
          <a:ln>
            <a:noFill/>
          </a:ln>
        </p:spPr>
      </p:pic>
      <p:pic>
        <p:nvPicPr>
          <p:cNvPr id="99" name="Google Shape;99;p17"/>
          <p:cNvPicPr preferRelativeResize="0"/>
          <p:nvPr/>
        </p:nvPicPr>
        <p:blipFill rotWithShape="1">
          <a:blip r:embed="rId5">
            <a:alphaModFix/>
          </a:blip>
          <a:srcRect b="0" l="3912" r="10478" t="0"/>
          <a:stretch/>
        </p:blipFill>
        <p:spPr>
          <a:xfrm>
            <a:off x="0" y="3140800"/>
            <a:ext cx="2286000" cy="2002701"/>
          </a:xfrm>
          <a:prstGeom prst="rect">
            <a:avLst/>
          </a:prstGeom>
          <a:noFill/>
          <a:ln>
            <a:noFill/>
          </a:ln>
        </p:spPr>
      </p:pic>
      <p:sp>
        <p:nvSpPr>
          <p:cNvPr id="100" name="Google Shape;100;p17"/>
          <p:cNvSpPr txBox="1"/>
          <p:nvPr/>
        </p:nvSpPr>
        <p:spPr>
          <a:xfrm>
            <a:off x="4572000" y="1152150"/>
            <a:ext cx="4252800" cy="40092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lang="en" sz="2200">
                <a:solidFill>
                  <a:schemeClr val="dk1"/>
                </a:solidFill>
                <a:latin typeface="Avenir"/>
                <a:ea typeface="Avenir"/>
                <a:cs typeface="Avenir"/>
                <a:sym typeface="Avenir"/>
              </a:rPr>
              <a:t>Have you ever had an experience where you felt like the people in the picture?</a:t>
            </a:r>
            <a:endParaRPr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lang="en" sz="2200">
                <a:solidFill>
                  <a:schemeClr val="dk1"/>
                </a:solidFill>
                <a:latin typeface="Avenir"/>
                <a:ea typeface="Avenir"/>
                <a:cs typeface="Avenir"/>
                <a:sym typeface="Avenir"/>
              </a:rPr>
              <a:t>Would you like to be a part of a group that brings you success?</a:t>
            </a:r>
            <a:endParaRPr sz="22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101" name="Google Shape;101;p17"/>
          <p:cNvPicPr preferRelativeResize="0"/>
          <p:nvPr/>
        </p:nvPicPr>
        <p:blipFill rotWithShape="1">
          <a:blip r:embed="rId6">
            <a:alphaModFix/>
          </a:blip>
          <a:srcRect b="12791" l="0" r="388" t="26005"/>
          <a:stretch/>
        </p:blipFill>
        <p:spPr>
          <a:xfrm>
            <a:off x="2286000" y="3132925"/>
            <a:ext cx="2286001" cy="2010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Our group will help us become self-reliant. As we work together, we can find success. </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Would you like to be a part of an MBS/self-reliance group?</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107" name="Google Shape;107;p18"/>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1 | LEARN</a:t>
            </a:r>
            <a:endParaRPr b="1" sz="1800">
              <a:solidFill>
                <a:srgbClr val="FFEFDB"/>
              </a:solidFill>
              <a:latin typeface="Avenir"/>
              <a:ea typeface="Avenir"/>
              <a:cs typeface="Avenir"/>
              <a:sym typeface="Avenir"/>
            </a:endParaRPr>
          </a:p>
        </p:txBody>
      </p:sp>
      <p:sp>
        <p:nvSpPr>
          <p:cNvPr id="108" name="Google Shape;108;p18"/>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GROUPS BUILD SELF-RELIANCE </a:t>
            </a:r>
            <a:endParaRPr b="1" sz="2100">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Turn to </a:t>
            </a:r>
            <a:r>
              <a:rPr b="1" lang="en" sz="2300">
                <a:solidFill>
                  <a:schemeClr val="dk1"/>
                </a:solidFill>
                <a:latin typeface="Avenir"/>
                <a:ea typeface="Avenir"/>
                <a:cs typeface="Avenir"/>
                <a:sym typeface="Avenir"/>
              </a:rPr>
              <a:t>page 2 </a:t>
            </a:r>
            <a:r>
              <a:rPr lang="en" sz="2300">
                <a:solidFill>
                  <a:schemeClr val="dk1"/>
                </a:solidFill>
                <a:latin typeface="Avenir"/>
                <a:ea typeface="Avenir"/>
                <a:cs typeface="Avenir"/>
                <a:sym typeface="Avenir"/>
              </a:rPr>
              <a:t>in your workbook and look at the four pictures again. Or look on the next slide.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Notice that each one has a title.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The first one is Self-Reliance. The other titles are the three areas of our lives that are essential to self-reliance.</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114" name="Google Shape;114;p19"/>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2 | LEARN</a:t>
            </a:r>
            <a:endParaRPr b="1" sz="1800">
              <a:solidFill>
                <a:srgbClr val="FFEFDB"/>
              </a:solidFill>
              <a:latin typeface="Avenir"/>
              <a:ea typeface="Avenir"/>
              <a:cs typeface="Avenir"/>
              <a:sym typeface="Avenir"/>
            </a:endParaRPr>
          </a:p>
        </p:txBody>
      </p:sp>
      <p:sp>
        <p:nvSpPr>
          <p:cNvPr id="115" name="Google Shape;115;p1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THREE PLANS FOR SUCCESS</a:t>
            </a:r>
            <a:endParaRPr b="1" sz="2100">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2 | LEARN</a:t>
            </a:r>
            <a:endParaRPr b="1" sz="1800">
              <a:solidFill>
                <a:srgbClr val="FFEFDB"/>
              </a:solidFill>
              <a:latin typeface="Avenir"/>
              <a:ea typeface="Avenir"/>
              <a:cs typeface="Avenir"/>
              <a:sym typeface="Avenir"/>
            </a:endParaRPr>
          </a:p>
        </p:txBody>
      </p:sp>
      <p:sp>
        <p:nvSpPr>
          <p:cNvPr id="121" name="Google Shape;121;p2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THREE PLANS FOR SUCCESS</a:t>
            </a:r>
            <a:endParaRPr b="1" sz="2100">
              <a:latin typeface="Avenir"/>
              <a:ea typeface="Avenir"/>
              <a:cs typeface="Avenir"/>
              <a:sym typeface="Avenir"/>
            </a:endParaRPr>
          </a:p>
        </p:txBody>
      </p:sp>
      <p:pic>
        <p:nvPicPr>
          <p:cNvPr id="122" name="Google Shape;122;p20"/>
          <p:cNvPicPr preferRelativeResize="0"/>
          <p:nvPr/>
        </p:nvPicPr>
        <p:blipFill>
          <a:blip r:embed="rId3">
            <a:alphaModFix/>
          </a:blip>
          <a:stretch>
            <a:fillRect/>
          </a:stretch>
        </p:blipFill>
        <p:spPr>
          <a:xfrm>
            <a:off x="114300" y="1996725"/>
            <a:ext cx="8915400" cy="21057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p:nvPr/>
        </p:nvSpPr>
        <p:spPr>
          <a:xfrm>
            <a:off x="0" y="0"/>
            <a:ext cx="9144000" cy="508800"/>
          </a:xfrm>
          <a:prstGeom prst="rect">
            <a:avLst/>
          </a:prstGeom>
          <a:solidFill>
            <a:srgbClr val="1D4289"/>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1: YOU CAN BECOME SELF-RELIANT			    		    PRINCIPLE 2 | LEARN</a:t>
            </a:r>
            <a:endParaRPr b="1" sz="1800">
              <a:solidFill>
                <a:srgbClr val="FFEFDB"/>
              </a:solidFill>
              <a:latin typeface="Avenir"/>
              <a:ea typeface="Avenir"/>
              <a:cs typeface="Avenir"/>
              <a:sym typeface="Avenir"/>
            </a:endParaRPr>
          </a:p>
        </p:txBody>
      </p:sp>
      <p:sp>
        <p:nvSpPr>
          <p:cNvPr id="128" name="Google Shape;128;p2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THREE PLANS FOR SUCCESS</a:t>
            </a:r>
            <a:endParaRPr b="1" sz="2100">
              <a:latin typeface="Avenir"/>
              <a:ea typeface="Avenir"/>
              <a:cs typeface="Avenir"/>
              <a:sym typeface="Avenir"/>
            </a:endParaRPr>
          </a:p>
        </p:txBody>
      </p:sp>
      <p:pic>
        <p:nvPicPr>
          <p:cNvPr id="129" name="Google Shape;129;p21"/>
          <p:cNvPicPr preferRelativeResize="0"/>
          <p:nvPr/>
        </p:nvPicPr>
        <p:blipFill>
          <a:blip r:embed="rId3">
            <a:alphaModFix/>
          </a:blip>
          <a:stretch>
            <a:fillRect/>
          </a:stretch>
        </p:blipFill>
        <p:spPr>
          <a:xfrm>
            <a:off x="2615775" y="1152300"/>
            <a:ext cx="3912440" cy="37671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