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3">
          <p15:clr>
            <a:srgbClr val="A4A3A4"/>
          </p15:clr>
        </p15:guide>
        <p15:guide id="2" pos="2880">
          <p15:clr>
            <a:srgbClr val="A4A3A4"/>
          </p15:clr>
        </p15:guide>
        <p15:guide id="3" pos="75">
          <p15:clr>
            <a:srgbClr val="9AA0A6"/>
          </p15:clr>
        </p15:guide>
        <p15:guide id="4" pos="196">
          <p15:clr>
            <a:srgbClr val="9AA0A6"/>
          </p15:clr>
        </p15:guide>
        <p15:guide id="5" pos="288">
          <p15:clr>
            <a:srgbClr val="9AA0A6"/>
          </p15:clr>
        </p15:guide>
        <p15:guide id="6" pos="5691">
          <p15:clr>
            <a:srgbClr val="9AA0A6"/>
          </p15:clr>
        </p15:guide>
        <p15:guide id="7" orient="horz" pos="75">
          <p15:clr>
            <a:srgbClr val="9AA0A6"/>
          </p15:clr>
        </p15:guide>
        <p15:guide id="8" orient="horz" pos="726">
          <p15:clr>
            <a:srgbClr val="9AA0A6"/>
          </p15:clr>
        </p15:guide>
        <p15:guide id="9" orient="horz" pos="3099">
          <p15:clr>
            <a:srgbClr val="9AA0A6"/>
          </p15:clr>
        </p15:guide>
        <p15:guide id="10" orient="horz" pos="27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23" orient="horz"/>
        <p:guide pos="2880"/>
        <p:guide pos="75"/>
        <p:guide pos="196"/>
        <p:guide pos="288"/>
        <p:guide pos="5691"/>
        <p:guide pos="75" orient="horz"/>
        <p:guide pos="726" orient="horz"/>
        <p:guide pos="3099" orient="horz"/>
        <p:guide pos="27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d7f2c9ec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d7f2c9ec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d7f2c9ecbc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d7f2c9ecbc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7f2c9ecbc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d7f2c9ecbc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d7f2c9ecbc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d7f2c9ecbc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d7f2c9ecbc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d7f2c9ecbc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d7f2c9ecbc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d7f2c9ecbc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d7f2c9ecbc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d7f2c9ecbc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7f2c9ecbc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d7f2c9ecbc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d7f2c9ecbc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d7f2c9ecbc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d7f2c9ecbc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d7f2c9ecbc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7f2c9ecbc_0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d7f2c9ecbc_0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d7f2c9ecbc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d7f2c9ecb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d7f2c9ecbc_0_3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d7f2c9ecbc_0_3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d7f2c9ecbc_0_3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d7f2c9ecbc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d7f2c9ecbc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d7f2c9ecbc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7f2c9ecbc_0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d7f2c9ecbc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d7f2c9ecbc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d7f2c9ecbc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d7f2c9ecbc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d7f2c9ecbc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d7f2c9ecbc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d7f2c9ecbc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d7f2c9ecbc_0_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d7f2c9ecbc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d7f2c9ecbc_0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d7f2c9ecbc_0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d7f2c9ecbc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d7f2c9ecbc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d7f2c9ecbc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d7f2c9ecbc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7f2c9ecbc_0_5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7f2c9ecbc_0_5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d7f2c9ecbc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d7f2c9ecbc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d7f2c9ecbc_0_5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d7f2c9ecbc_0_5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d7f2c9ecbc_0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d7f2c9ecbc_0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de6fc4131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de6fc4131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d7f2c9ecbc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d7f2c9ecbc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d7f2c9ecbc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d7f2c9ecbc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d7f2c9ecbc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d7f2c9ecbc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d7f2c9ecbc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d7f2c9ecbc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7f2c9ecbc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d7f2c9ecbc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d7f2c9ecbc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d7f2c9ecbc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9600" y="76201"/>
            <a:ext cx="3017519" cy="694030"/>
          </a:xfrm>
          <a:prstGeom prst="rect">
            <a:avLst/>
          </a:prstGeom>
          <a:noFill/>
          <a:ln>
            <a:noFill/>
          </a:ln>
        </p:spPr>
      </p:pic>
      <p:sp>
        <p:nvSpPr>
          <p:cNvPr id="55" name="Google Shape;55;p13"/>
          <p:cNvSpPr txBox="1"/>
          <p:nvPr/>
        </p:nvSpPr>
        <p:spPr>
          <a:xfrm>
            <a:off x="6491150" y="76200"/>
            <a:ext cx="254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2: PRODUCT</a:t>
            </a:r>
            <a:endParaRPr sz="2200">
              <a:solidFill>
                <a:srgbClr val="FFEFDB"/>
              </a:solidFill>
              <a:latin typeface="Avenir"/>
              <a:ea typeface="Avenir"/>
              <a:cs typeface="Avenir"/>
              <a:sym typeface="Avenir"/>
            </a:endParaRPr>
          </a:p>
        </p:txBody>
      </p:sp>
      <p:pic>
        <p:nvPicPr>
          <p:cNvPr id="56" name="Google Shape;56;p13"/>
          <p:cNvPicPr preferRelativeResize="0"/>
          <p:nvPr/>
        </p:nvPicPr>
        <p:blipFill rotWithShape="1">
          <a:blip r:embed="rId4">
            <a:alphaModFix/>
          </a:blip>
          <a:srcRect b="18178" l="0" r="0" t="20324"/>
          <a:stretch/>
        </p:blipFill>
        <p:spPr>
          <a:xfrm>
            <a:off x="0" y="770225"/>
            <a:ext cx="9034275" cy="4149250"/>
          </a:xfrm>
          <a:prstGeom prst="rect">
            <a:avLst/>
          </a:prstGeom>
          <a:noFill/>
          <a:ln>
            <a:noFill/>
          </a:ln>
        </p:spPr>
      </p:pic>
      <p:pic>
        <p:nvPicPr>
          <p:cNvPr id="57" name="Google Shape;57;p13"/>
          <p:cNvPicPr preferRelativeResize="0"/>
          <p:nvPr/>
        </p:nvPicPr>
        <p:blipFill rotWithShape="1">
          <a:blip r:embed="rId5">
            <a:alphaModFix/>
          </a:blip>
          <a:srcRect b="0" l="69" r="0" t="40334"/>
          <a:stretch/>
        </p:blipFill>
        <p:spPr>
          <a:xfrm flipH="1" rot="10800000">
            <a:off x="0" y="4054224"/>
            <a:ext cx="9144003" cy="900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2 | LEARN</a:t>
            </a:r>
            <a:endParaRPr b="1" sz="1800">
              <a:solidFill>
                <a:srgbClr val="FFEFDB"/>
              </a:solidFill>
              <a:latin typeface="Avenir"/>
              <a:ea typeface="Avenir"/>
              <a:cs typeface="Avenir"/>
              <a:sym typeface="Avenir"/>
            </a:endParaRPr>
          </a:p>
        </p:txBody>
      </p:sp>
      <p:sp>
        <p:nvSpPr>
          <p:cNvPr id="122" name="Google Shape;122;p22"/>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YOURSELF</a:t>
            </a:r>
            <a:endParaRPr b="1" sz="2100">
              <a:latin typeface="Avenir"/>
              <a:ea typeface="Avenir"/>
              <a:cs typeface="Avenir"/>
              <a:sym typeface="Avenir"/>
            </a:endParaRPr>
          </a:p>
        </p:txBody>
      </p:sp>
      <p:pic>
        <p:nvPicPr>
          <p:cNvPr id="123" name="Google Shape;123;p22"/>
          <p:cNvPicPr preferRelativeResize="0"/>
          <p:nvPr/>
        </p:nvPicPr>
        <p:blipFill>
          <a:blip r:embed="rId3">
            <a:alphaModFix/>
          </a:blip>
          <a:stretch>
            <a:fillRect/>
          </a:stretch>
        </p:blipFill>
        <p:spPr>
          <a:xfrm>
            <a:off x="2672012" y="1152150"/>
            <a:ext cx="3799977" cy="376732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2 | LEARN</a:t>
            </a:r>
            <a:endParaRPr b="1" sz="1800">
              <a:solidFill>
                <a:srgbClr val="FFEFDB"/>
              </a:solidFill>
              <a:latin typeface="Avenir"/>
              <a:ea typeface="Avenir"/>
              <a:cs typeface="Avenir"/>
              <a:sym typeface="Avenir"/>
            </a:endParaRPr>
          </a:p>
        </p:txBody>
      </p:sp>
      <p:sp>
        <p:nvSpPr>
          <p:cNvPr id="129" name="Google Shape;129;p23"/>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YOURSELF</a:t>
            </a:r>
            <a:endParaRPr b="1" sz="2100">
              <a:latin typeface="Avenir"/>
              <a:ea typeface="Avenir"/>
              <a:cs typeface="Avenir"/>
              <a:sym typeface="Avenir"/>
            </a:endParaRPr>
          </a:p>
        </p:txBody>
      </p:sp>
      <p:sp>
        <p:nvSpPr>
          <p:cNvPr id="130" name="Google Shape;130;p23"/>
          <p:cNvSpPr txBox="1"/>
          <p:nvPr/>
        </p:nvSpPr>
        <p:spPr>
          <a:xfrm>
            <a:off x="310900" y="1157300"/>
            <a:ext cx="8723400" cy="35466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talents or resources do you see in this picture?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businesses can she create using the talents or resources she has?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could your talents and resources help you to choose a product or service?</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2 | LEARN</a:t>
            </a:r>
            <a:endParaRPr b="1" sz="1800">
              <a:solidFill>
                <a:srgbClr val="FFEFDB"/>
              </a:solidFill>
              <a:latin typeface="Avenir"/>
              <a:ea typeface="Avenir"/>
              <a:cs typeface="Avenir"/>
              <a:sym typeface="Avenir"/>
            </a:endParaRPr>
          </a:p>
        </p:txBody>
      </p:sp>
      <p:sp>
        <p:nvSpPr>
          <p:cNvPr id="136" name="Google Shape;136;p24"/>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YOURSELF</a:t>
            </a:r>
            <a:endParaRPr b="1" sz="2100">
              <a:latin typeface="Avenir"/>
              <a:ea typeface="Avenir"/>
              <a:cs typeface="Avenir"/>
              <a:sym typeface="Avenir"/>
            </a:endParaRPr>
          </a:p>
        </p:txBody>
      </p:sp>
      <p:pic>
        <p:nvPicPr>
          <p:cNvPr id="137" name="Google Shape;137;p24"/>
          <p:cNvPicPr preferRelativeResize="0"/>
          <p:nvPr/>
        </p:nvPicPr>
        <p:blipFill>
          <a:blip r:embed="rId3">
            <a:alphaModFix/>
          </a:blip>
          <a:stretch>
            <a:fillRect/>
          </a:stretch>
        </p:blipFill>
        <p:spPr>
          <a:xfrm>
            <a:off x="113888" y="1345500"/>
            <a:ext cx="8916225" cy="319285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5"/>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2 | LEARN</a:t>
            </a:r>
            <a:endParaRPr b="1" sz="1800">
              <a:solidFill>
                <a:srgbClr val="FFEFDB"/>
              </a:solidFill>
              <a:latin typeface="Avenir"/>
              <a:ea typeface="Avenir"/>
              <a:cs typeface="Avenir"/>
              <a:sym typeface="Avenir"/>
            </a:endParaRPr>
          </a:p>
        </p:txBody>
      </p:sp>
      <p:sp>
        <p:nvSpPr>
          <p:cNvPr id="143" name="Google Shape;143;p25"/>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2</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YOURSELF</a:t>
            </a:r>
            <a:endParaRPr b="1" sz="2100">
              <a:latin typeface="Avenir"/>
              <a:ea typeface="Avenir"/>
              <a:cs typeface="Avenir"/>
              <a:sym typeface="Avenir"/>
            </a:endParaRPr>
          </a:p>
        </p:txBody>
      </p:sp>
      <p:sp>
        <p:nvSpPr>
          <p:cNvPr id="144" name="Google Shape;144;p25"/>
          <p:cNvSpPr txBox="1"/>
          <p:nvPr/>
        </p:nvSpPr>
        <p:spPr>
          <a:xfrm>
            <a:off x="310900" y="1157300"/>
            <a:ext cx="8723400" cy="3001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are the resources Jacqueline used to start her business?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are some talents and resources you have that can be used in a business?</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
        <p:nvSpPr>
          <p:cNvPr id="145" name="Google Shape;145;p25"/>
          <p:cNvSpPr txBox="1"/>
          <p:nvPr/>
        </p:nvSpPr>
        <p:spPr>
          <a:xfrm>
            <a:off x="310900" y="3768600"/>
            <a:ext cx="8723400" cy="1150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355600" lvl="0" marL="457200" rtl="0" algn="l">
              <a:lnSpc>
                <a:spcPct val="125000"/>
              </a:lnSpc>
              <a:spcBef>
                <a:spcPts val="0"/>
              </a:spcBef>
              <a:spcAft>
                <a:spcPts val="0"/>
              </a:spcAft>
              <a:buSzPts val="2000"/>
              <a:buFont typeface="Avenir"/>
              <a:buChar char="●"/>
            </a:pPr>
            <a:r>
              <a:rPr lang="en" sz="2000">
                <a:latin typeface="Avenir"/>
                <a:ea typeface="Avenir"/>
                <a:cs typeface="Avenir"/>
                <a:sym typeface="Avenir"/>
              </a:rPr>
              <a:t>On </a:t>
            </a:r>
            <a:r>
              <a:rPr b="1" lang="en" sz="2000">
                <a:latin typeface="Avenir"/>
                <a:ea typeface="Avenir"/>
                <a:cs typeface="Avenir"/>
                <a:sym typeface="Avenir"/>
              </a:rPr>
              <a:t>page 7 </a:t>
            </a:r>
            <a:r>
              <a:rPr lang="en" sz="2000">
                <a:latin typeface="Avenir"/>
                <a:ea typeface="Avenir"/>
                <a:cs typeface="Avenir"/>
                <a:sym typeface="Avenir"/>
              </a:rPr>
              <a:t>of your workbook or another notebook, write down some talents and resources that YOU have. Be sure to be creative.</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6"/>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3 | LEARN</a:t>
            </a:r>
            <a:endParaRPr b="1" sz="1800">
              <a:solidFill>
                <a:srgbClr val="FFEFDB"/>
              </a:solidFill>
              <a:latin typeface="Avenir"/>
              <a:ea typeface="Avenir"/>
              <a:cs typeface="Avenir"/>
              <a:sym typeface="Avenir"/>
            </a:endParaRPr>
          </a:p>
        </p:txBody>
      </p:sp>
      <p:sp>
        <p:nvSpPr>
          <p:cNvPr id="151" name="Google Shape;151;p26"/>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WHAT SELLS</a:t>
            </a:r>
            <a:endParaRPr b="1" sz="2100">
              <a:latin typeface="Avenir"/>
              <a:ea typeface="Avenir"/>
              <a:cs typeface="Avenir"/>
              <a:sym typeface="Avenir"/>
            </a:endParaRPr>
          </a:p>
        </p:txBody>
      </p:sp>
      <p:pic>
        <p:nvPicPr>
          <p:cNvPr id="152" name="Google Shape;152;p26"/>
          <p:cNvPicPr preferRelativeResize="0"/>
          <p:nvPr/>
        </p:nvPicPr>
        <p:blipFill>
          <a:blip r:embed="rId3">
            <a:alphaModFix/>
          </a:blip>
          <a:stretch>
            <a:fillRect/>
          </a:stretch>
        </p:blipFill>
        <p:spPr>
          <a:xfrm>
            <a:off x="114300" y="1457850"/>
            <a:ext cx="8915400" cy="26661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7"/>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3 | LEARN</a:t>
            </a:r>
            <a:endParaRPr b="1" sz="1800">
              <a:solidFill>
                <a:srgbClr val="FFEFDB"/>
              </a:solidFill>
              <a:latin typeface="Avenir"/>
              <a:ea typeface="Avenir"/>
              <a:cs typeface="Avenir"/>
              <a:sym typeface="Avenir"/>
            </a:endParaRPr>
          </a:p>
        </p:txBody>
      </p:sp>
      <p:sp>
        <p:nvSpPr>
          <p:cNvPr id="158" name="Google Shape;158;p27"/>
          <p:cNvSpPr txBox="1"/>
          <p:nvPr/>
        </p:nvSpPr>
        <p:spPr>
          <a:xfrm>
            <a:off x="310900" y="1157300"/>
            <a:ext cx="8723400" cy="2559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Would eggs, ice cream, pet clothes or a ceramic horse sell here?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Why or why not?</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
        <p:nvSpPr>
          <p:cNvPr id="159" name="Google Shape;159;p27"/>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WHAT SELLS</a:t>
            </a:r>
            <a:endParaRPr b="1" sz="2100">
              <a:latin typeface="Avenir"/>
              <a:ea typeface="Avenir"/>
              <a:cs typeface="Avenir"/>
              <a:sym typeface="Aveni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8"/>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3 | LEARN</a:t>
            </a:r>
            <a:endParaRPr b="1" sz="1800">
              <a:solidFill>
                <a:srgbClr val="FFEFDB"/>
              </a:solidFill>
              <a:latin typeface="Avenir"/>
              <a:ea typeface="Avenir"/>
              <a:cs typeface="Avenir"/>
              <a:sym typeface="Avenir"/>
            </a:endParaRPr>
          </a:p>
        </p:txBody>
      </p:sp>
      <p:sp>
        <p:nvSpPr>
          <p:cNvPr id="165" name="Google Shape;165;p28"/>
          <p:cNvSpPr txBox="1"/>
          <p:nvPr/>
        </p:nvSpPr>
        <p:spPr>
          <a:xfrm>
            <a:off x="310900" y="1157300"/>
            <a:ext cx="8723400" cy="3001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kind of products or services would people buy in our area?</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can we find out which products or services sell best in our area?</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
        <p:nvSpPr>
          <p:cNvPr id="166" name="Google Shape;166;p28"/>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WHAT SELLS</a:t>
            </a:r>
            <a:endParaRPr b="1" sz="2100">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9"/>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3 | LEARN</a:t>
            </a:r>
            <a:endParaRPr b="1" sz="1800">
              <a:solidFill>
                <a:srgbClr val="FFEFDB"/>
              </a:solidFill>
              <a:latin typeface="Avenir"/>
              <a:ea typeface="Avenir"/>
              <a:cs typeface="Avenir"/>
              <a:sym typeface="Avenir"/>
            </a:endParaRPr>
          </a:p>
        </p:txBody>
      </p:sp>
      <p:sp>
        <p:nvSpPr>
          <p:cNvPr id="172" name="Google Shape;172;p29"/>
          <p:cNvSpPr txBox="1"/>
          <p:nvPr/>
        </p:nvSpPr>
        <p:spPr>
          <a:xfrm>
            <a:off x="310900" y="1157300"/>
            <a:ext cx="8723400" cy="3001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Turn to </a:t>
            </a:r>
            <a:r>
              <a:rPr b="1" lang="en" sz="2300">
                <a:latin typeface="Avenir"/>
                <a:ea typeface="Avenir"/>
                <a:cs typeface="Avenir"/>
                <a:sym typeface="Avenir"/>
              </a:rPr>
              <a:t>page 8 </a:t>
            </a:r>
            <a:r>
              <a:rPr lang="en" sz="2300">
                <a:latin typeface="Avenir"/>
                <a:ea typeface="Avenir"/>
                <a:cs typeface="Avenir"/>
                <a:sym typeface="Avenir"/>
              </a:rPr>
              <a:t>in your workbook and find the </a:t>
            </a:r>
            <a:r>
              <a:rPr b="1" lang="en" sz="2300">
                <a:latin typeface="Avenir"/>
                <a:ea typeface="Avenir"/>
                <a:cs typeface="Avenir"/>
                <a:sym typeface="Avenir"/>
              </a:rPr>
              <a:t>Product or Service Ideas </a:t>
            </a:r>
            <a:r>
              <a:rPr lang="en" sz="2300">
                <a:latin typeface="Avenir"/>
                <a:ea typeface="Avenir"/>
                <a:cs typeface="Avenir"/>
                <a:sym typeface="Avenir"/>
              </a:rPr>
              <a:t>list or look at the next slide.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Let’s quickly take turns explaining your product or business idea to your partner.</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
        <p:nvSpPr>
          <p:cNvPr id="173" name="Google Shape;173;p29"/>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WHAT SELLS</a:t>
            </a:r>
            <a:endParaRPr b="1" sz="2100">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0"/>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3 | LEARN</a:t>
            </a:r>
            <a:endParaRPr b="1" sz="1800">
              <a:solidFill>
                <a:srgbClr val="FFEFDB"/>
              </a:solidFill>
              <a:latin typeface="Avenir"/>
              <a:ea typeface="Avenir"/>
              <a:cs typeface="Avenir"/>
              <a:sym typeface="Avenir"/>
            </a:endParaRPr>
          </a:p>
        </p:txBody>
      </p:sp>
      <p:sp>
        <p:nvSpPr>
          <p:cNvPr id="179" name="Google Shape;179;p30"/>
          <p:cNvSpPr txBox="1"/>
          <p:nvPr/>
        </p:nvSpPr>
        <p:spPr>
          <a:xfrm>
            <a:off x="310900" y="1157300"/>
            <a:ext cx="8723400" cy="32067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lnSpc>
                <a:spcPct val="125000"/>
              </a:lnSpc>
              <a:spcBef>
                <a:spcPts val="800"/>
              </a:spcBef>
              <a:spcAft>
                <a:spcPts val="0"/>
              </a:spcAft>
              <a:buNone/>
            </a:pPr>
            <a:r>
              <a:rPr lang="en" sz="2300">
                <a:latin typeface="Avenir"/>
                <a:ea typeface="Avenir"/>
                <a:cs typeface="Avenir"/>
                <a:sym typeface="Avenir"/>
              </a:rPr>
              <a:t>Ask each other these three questions: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often would you buy my product or service?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would you improve my product or service?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much would you pay for my product or service?</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
        <p:nvSpPr>
          <p:cNvPr id="180" name="Google Shape;180;p30"/>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WHAT SELLS</a:t>
            </a:r>
            <a:endParaRPr b="1" sz="2100">
              <a:latin typeface="Avenir"/>
              <a:ea typeface="Avenir"/>
              <a:cs typeface="Avenir"/>
              <a:sym typeface="Aveni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1"/>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3 | LEARN</a:t>
            </a:r>
            <a:endParaRPr b="1" sz="1800">
              <a:solidFill>
                <a:srgbClr val="FFEFDB"/>
              </a:solidFill>
              <a:latin typeface="Avenir"/>
              <a:ea typeface="Avenir"/>
              <a:cs typeface="Avenir"/>
              <a:sym typeface="Avenir"/>
            </a:endParaRPr>
          </a:p>
        </p:txBody>
      </p:sp>
      <p:sp>
        <p:nvSpPr>
          <p:cNvPr id="186" name="Google Shape;186;p31"/>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WHAT SELLS</a:t>
            </a:r>
            <a:endParaRPr b="1" sz="2100">
              <a:latin typeface="Avenir"/>
              <a:ea typeface="Avenir"/>
              <a:cs typeface="Avenir"/>
              <a:sym typeface="Avenir"/>
            </a:endParaRPr>
          </a:p>
        </p:txBody>
      </p:sp>
      <p:pic>
        <p:nvPicPr>
          <p:cNvPr id="187" name="Google Shape;187;p31"/>
          <p:cNvPicPr preferRelativeResize="0"/>
          <p:nvPr/>
        </p:nvPicPr>
        <p:blipFill>
          <a:blip r:embed="rId3">
            <a:alphaModFix/>
          </a:blip>
          <a:stretch>
            <a:fillRect/>
          </a:stretch>
        </p:blipFill>
        <p:spPr>
          <a:xfrm>
            <a:off x="968050" y="1152150"/>
            <a:ext cx="7207912" cy="3767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p:nvPr/>
        </p:nvSpPr>
        <p:spPr>
          <a:xfrm>
            <a:off x="0" y="0"/>
            <a:ext cx="9144000" cy="11679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ctr">
              <a:spcBef>
                <a:spcPts val="0"/>
              </a:spcBef>
              <a:spcAft>
                <a:spcPts val="0"/>
              </a:spcAft>
              <a:buNone/>
            </a:pPr>
            <a:r>
              <a:rPr b="1" lang="en" sz="2800">
                <a:solidFill>
                  <a:srgbClr val="FFEFDB"/>
                </a:solidFill>
                <a:latin typeface="Avenir"/>
                <a:ea typeface="Avenir"/>
                <a:cs typeface="Avenir"/>
                <a:sym typeface="Avenir"/>
              </a:rPr>
              <a:t>UNIT 2: PRODUCT</a:t>
            </a:r>
            <a:endParaRPr b="1" sz="2800">
              <a:solidFill>
                <a:srgbClr val="FFEFDB"/>
              </a:solidFill>
              <a:latin typeface="Avenir"/>
              <a:ea typeface="Avenir"/>
              <a:cs typeface="Avenir"/>
              <a:sym typeface="Avenir"/>
            </a:endParaRPr>
          </a:p>
        </p:txBody>
      </p:sp>
      <p:sp>
        <p:nvSpPr>
          <p:cNvPr id="63" name="Google Shape;63;p14"/>
          <p:cNvSpPr txBox="1"/>
          <p:nvPr/>
        </p:nvSpPr>
        <p:spPr>
          <a:xfrm>
            <a:off x="4572000" y="1152150"/>
            <a:ext cx="4572000" cy="3955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Know You Are Worthy to Succeed.</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Know Yourself.</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Know What Sells.</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Know the Competition.</a:t>
            </a:r>
            <a:endParaRPr b="1" sz="2200">
              <a:latin typeface="Avenir"/>
              <a:ea typeface="Avenir"/>
              <a:cs typeface="Avenir"/>
              <a:sym typeface="Avenir"/>
            </a:endParaRPr>
          </a:p>
          <a:p>
            <a:pPr indent="-368300" lvl="0" marL="457200" rtl="0" algn="l">
              <a:lnSpc>
                <a:spcPct val="150000"/>
              </a:lnSpc>
              <a:spcBef>
                <a:spcPts val="0"/>
              </a:spcBef>
              <a:spcAft>
                <a:spcPts val="0"/>
              </a:spcAft>
              <a:buSzPts val="2200"/>
              <a:buFont typeface="Avenir"/>
              <a:buAutoNum type="arabicPeriod"/>
            </a:pPr>
            <a:r>
              <a:rPr b="1" lang="en" sz="2200">
                <a:latin typeface="Avenir"/>
                <a:ea typeface="Avenir"/>
                <a:cs typeface="Avenir"/>
                <a:sym typeface="Avenir"/>
              </a:rPr>
              <a:t>Know &amp; Value Your Customers.</a:t>
            </a:r>
            <a:endParaRPr b="1" sz="22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pic>
        <p:nvPicPr>
          <p:cNvPr id="64" name="Google Shape;64;p14"/>
          <p:cNvPicPr preferRelativeResize="0"/>
          <p:nvPr/>
        </p:nvPicPr>
        <p:blipFill rotWithShape="1">
          <a:blip r:embed="rId3">
            <a:alphaModFix/>
          </a:blip>
          <a:srcRect b="0" l="0" r="14118" t="0"/>
          <a:stretch/>
        </p:blipFill>
        <p:spPr>
          <a:xfrm>
            <a:off x="0" y="1167900"/>
            <a:ext cx="4571999" cy="39756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2"/>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3 | LEARN</a:t>
            </a:r>
            <a:endParaRPr b="1" sz="1800">
              <a:solidFill>
                <a:srgbClr val="FFEFDB"/>
              </a:solidFill>
              <a:latin typeface="Avenir"/>
              <a:ea typeface="Avenir"/>
              <a:cs typeface="Avenir"/>
              <a:sym typeface="Avenir"/>
            </a:endParaRPr>
          </a:p>
        </p:txBody>
      </p:sp>
      <p:sp>
        <p:nvSpPr>
          <p:cNvPr id="193" name="Google Shape;193;p32"/>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3</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WHAT SELLS</a:t>
            </a:r>
            <a:endParaRPr b="1" sz="2100">
              <a:latin typeface="Avenir"/>
              <a:ea typeface="Avenir"/>
              <a:cs typeface="Avenir"/>
              <a:sym typeface="Avenir"/>
            </a:endParaRPr>
          </a:p>
        </p:txBody>
      </p:sp>
      <p:sp>
        <p:nvSpPr>
          <p:cNvPr id="194" name="Google Shape;194;p32"/>
          <p:cNvSpPr txBox="1"/>
          <p:nvPr/>
        </p:nvSpPr>
        <p:spPr>
          <a:xfrm>
            <a:off x="311700" y="1781625"/>
            <a:ext cx="8723400" cy="1554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rgbClr val="D22630"/>
                </a:solidFill>
                <a:latin typeface="Avenir"/>
                <a:ea typeface="Avenir"/>
                <a:cs typeface="Avenir"/>
                <a:sym typeface="Avenir"/>
              </a:rPr>
              <a:t>WARNING:</a:t>
            </a:r>
            <a:endParaRPr b="1" sz="2000">
              <a:solidFill>
                <a:srgbClr val="D22630"/>
              </a:solidFill>
              <a:latin typeface="Avenir"/>
              <a:ea typeface="Avenir"/>
              <a:cs typeface="Avenir"/>
              <a:sym typeface="Avenir"/>
            </a:endParaRPr>
          </a:p>
          <a:p>
            <a:pPr indent="0" lvl="0" marL="0" rtl="0" algn="ctr">
              <a:spcBef>
                <a:spcPts val="0"/>
              </a:spcBef>
              <a:spcAft>
                <a:spcPts val="0"/>
              </a:spcAft>
              <a:buNone/>
            </a:pPr>
            <a:r>
              <a:rPr lang="en" sz="2300">
                <a:latin typeface="Avenir"/>
                <a:ea typeface="Avenir"/>
                <a:cs typeface="Avenir"/>
                <a:sym typeface="Avenir"/>
              </a:rPr>
              <a:t>You may have a talent to make dolls or ceramic horses but </a:t>
            </a:r>
            <a:r>
              <a:rPr b="1" lang="en" sz="2300">
                <a:latin typeface="Avenir"/>
                <a:ea typeface="Avenir"/>
                <a:cs typeface="Avenir"/>
                <a:sym typeface="Avenir"/>
              </a:rPr>
              <a:t>if it won’t sell </a:t>
            </a:r>
            <a:r>
              <a:rPr lang="en" sz="2300">
                <a:latin typeface="Avenir"/>
                <a:ea typeface="Avenir"/>
                <a:cs typeface="Avenir"/>
                <a:sym typeface="Avenir"/>
              </a:rPr>
              <a:t>where you live, you will need to pick another product to be successful.</a:t>
            </a:r>
            <a:endParaRPr sz="2300">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3"/>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4 | LEARN</a:t>
            </a:r>
            <a:endParaRPr b="1" sz="1800">
              <a:solidFill>
                <a:srgbClr val="FFEFDB"/>
              </a:solidFill>
              <a:latin typeface="Avenir"/>
              <a:ea typeface="Avenir"/>
              <a:cs typeface="Avenir"/>
              <a:sym typeface="Avenir"/>
            </a:endParaRPr>
          </a:p>
        </p:txBody>
      </p:sp>
      <p:sp>
        <p:nvSpPr>
          <p:cNvPr id="200" name="Google Shape;200;p33"/>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COMPETITION</a:t>
            </a:r>
            <a:endParaRPr b="1" sz="2100">
              <a:latin typeface="Avenir"/>
              <a:ea typeface="Avenir"/>
              <a:cs typeface="Avenir"/>
              <a:sym typeface="Avenir"/>
            </a:endParaRPr>
          </a:p>
        </p:txBody>
      </p:sp>
      <p:pic>
        <p:nvPicPr>
          <p:cNvPr id="201" name="Google Shape;201;p33"/>
          <p:cNvPicPr preferRelativeResize="0"/>
          <p:nvPr/>
        </p:nvPicPr>
        <p:blipFill>
          <a:blip r:embed="rId3">
            <a:alphaModFix/>
          </a:blip>
          <a:stretch>
            <a:fillRect/>
          </a:stretch>
        </p:blipFill>
        <p:spPr>
          <a:xfrm>
            <a:off x="1754950" y="1152150"/>
            <a:ext cx="5634101" cy="37673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4"/>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4 | LEARN</a:t>
            </a:r>
            <a:endParaRPr b="1" sz="1800">
              <a:solidFill>
                <a:srgbClr val="FFEFDB"/>
              </a:solidFill>
              <a:latin typeface="Avenir"/>
              <a:ea typeface="Avenir"/>
              <a:cs typeface="Avenir"/>
              <a:sym typeface="Avenir"/>
            </a:endParaRPr>
          </a:p>
        </p:txBody>
      </p:sp>
      <p:sp>
        <p:nvSpPr>
          <p:cNvPr id="207" name="Google Shape;207;p34"/>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COMPETITION</a:t>
            </a:r>
            <a:endParaRPr b="1" sz="2100">
              <a:latin typeface="Avenir"/>
              <a:ea typeface="Avenir"/>
              <a:cs typeface="Avenir"/>
              <a:sym typeface="Avenir"/>
            </a:endParaRPr>
          </a:p>
        </p:txBody>
      </p:sp>
      <p:sp>
        <p:nvSpPr>
          <p:cNvPr id="208" name="Google Shape;208;p34"/>
          <p:cNvSpPr txBox="1"/>
          <p:nvPr/>
        </p:nvSpPr>
        <p:spPr>
          <a:xfrm>
            <a:off x="310900" y="1157300"/>
            <a:ext cx="8723400" cy="26616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did Joyce learn by visiting the three stores?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could Joyce use this knowledge in her business?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can you learn from your competitors?</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5"/>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4 | LEARN</a:t>
            </a:r>
            <a:endParaRPr b="1" sz="1800">
              <a:solidFill>
                <a:srgbClr val="FFEFDB"/>
              </a:solidFill>
              <a:latin typeface="Avenir"/>
              <a:ea typeface="Avenir"/>
              <a:cs typeface="Avenir"/>
              <a:sym typeface="Avenir"/>
            </a:endParaRPr>
          </a:p>
        </p:txBody>
      </p:sp>
      <p:sp>
        <p:nvSpPr>
          <p:cNvPr id="214" name="Google Shape;214;p35"/>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COMPETITION</a:t>
            </a:r>
            <a:endParaRPr b="1" sz="2100">
              <a:latin typeface="Avenir"/>
              <a:ea typeface="Avenir"/>
              <a:cs typeface="Avenir"/>
              <a:sym typeface="Avenir"/>
            </a:endParaRPr>
          </a:p>
        </p:txBody>
      </p:sp>
      <p:sp>
        <p:nvSpPr>
          <p:cNvPr id="215" name="Google Shape;215;p35"/>
          <p:cNvSpPr txBox="1"/>
          <p:nvPr/>
        </p:nvSpPr>
        <p:spPr>
          <a:xfrm>
            <a:off x="310900" y="1157300"/>
            <a:ext cx="8723400" cy="2456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Turn to </a:t>
            </a:r>
            <a:r>
              <a:rPr b="1" lang="en" sz="2300">
                <a:latin typeface="Avenir"/>
                <a:ea typeface="Avenir"/>
                <a:cs typeface="Avenir"/>
                <a:sym typeface="Avenir"/>
              </a:rPr>
              <a:t>page 8 </a:t>
            </a:r>
            <a:r>
              <a:rPr lang="en" sz="2300">
                <a:latin typeface="Avenir"/>
                <a:ea typeface="Avenir"/>
                <a:cs typeface="Avenir"/>
                <a:sym typeface="Avenir"/>
              </a:rPr>
              <a:t>in your workbook or on the next slide, read the </a:t>
            </a:r>
            <a:r>
              <a:rPr b="1" lang="en" sz="2300">
                <a:latin typeface="Avenir"/>
                <a:ea typeface="Avenir"/>
                <a:cs typeface="Avenir"/>
                <a:sym typeface="Avenir"/>
              </a:rPr>
              <a:t>Questions for Competitors </a:t>
            </a:r>
            <a:r>
              <a:rPr lang="en" sz="2300">
                <a:latin typeface="Avenir"/>
                <a:ea typeface="Avenir"/>
                <a:cs typeface="Avenir"/>
                <a:sym typeface="Avenir"/>
              </a:rPr>
              <a:t>list or brainstorm a list of questions you could ask the competition.</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6"/>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4 | LEARN</a:t>
            </a:r>
            <a:endParaRPr b="1" sz="1800">
              <a:solidFill>
                <a:srgbClr val="FFEFDB"/>
              </a:solidFill>
              <a:latin typeface="Avenir"/>
              <a:ea typeface="Avenir"/>
              <a:cs typeface="Avenir"/>
              <a:sym typeface="Avenir"/>
            </a:endParaRPr>
          </a:p>
        </p:txBody>
      </p:sp>
      <p:sp>
        <p:nvSpPr>
          <p:cNvPr id="221" name="Google Shape;221;p36"/>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4</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THE COMPETITION</a:t>
            </a:r>
            <a:endParaRPr b="1" sz="2100">
              <a:latin typeface="Avenir"/>
              <a:ea typeface="Avenir"/>
              <a:cs typeface="Avenir"/>
              <a:sym typeface="Avenir"/>
            </a:endParaRPr>
          </a:p>
        </p:txBody>
      </p:sp>
      <p:sp>
        <p:nvSpPr>
          <p:cNvPr id="222" name="Google Shape;222;p36"/>
          <p:cNvSpPr txBox="1"/>
          <p:nvPr/>
        </p:nvSpPr>
        <p:spPr>
          <a:xfrm>
            <a:off x="310900" y="1157300"/>
            <a:ext cx="8723400" cy="3886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lnSpc>
                <a:spcPct val="125000"/>
              </a:lnSpc>
              <a:spcBef>
                <a:spcPts val="800"/>
              </a:spcBef>
              <a:spcAft>
                <a:spcPts val="0"/>
              </a:spcAft>
              <a:buNone/>
            </a:pPr>
            <a:r>
              <a:rPr lang="en" sz="2300">
                <a:latin typeface="Avenir"/>
                <a:ea typeface="Avenir"/>
                <a:cs typeface="Avenir"/>
                <a:sym typeface="Avenir"/>
              </a:rPr>
              <a:t>Questions for the competition:</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are the best selling items?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are your best times of day to sell?</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How do you set your price?</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How do you promote your business?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are your greatest challenges?</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7"/>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5 | LEARN</a:t>
            </a:r>
            <a:endParaRPr b="1" sz="1800">
              <a:solidFill>
                <a:srgbClr val="FFEFDB"/>
              </a:solidFill>
              <a:latin typeface="Avenir"/>
              <a:ea typeface="Avenir"/>
              <a:cs typeface="Avenir"/>
              <a:sym typeface="Avenir"/>
            </a:endParaRPr>
          </a:p>
        </p:txBody>
      </p:sp>
      <p:sp>
        <p:nvSpPr>
          <p:cNvPr id="228" name="Google Shape;228;p37"/>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&amp; VALUE YOUR CUSTOMERS</a:t>
            </a:r>
            <a:endParaRPr b="1" sz="2100">
              <a:latin typeface="Avenir"/>
              <a:ea typeface="Avenir"/>
              <a:cs typeface="Avenir"/>
              <a:sym typeface="Avenir"/>
            </a:endParaRPr>
          </a:p>
        </p:txBody>
      </p:sp>
      <p:pic>
        <p:nvPicPr>
          <p:cNvPr id="229" name="Google Shape;229;p37"/>
          <p:cNvPicPr preferRelativeResize="0"/>
          <p:nvPr/>
        </p:nvPicPr>
        <p:blipFill>
          <a:blip r:embed="rId3">
            <a:alphaModFix/>
          </a:blip>
          <a:stretch>
            <a:fillRect/>
          </a:stretch>
        </p:blipFill>
        <p:spPr>
          <a:xfrm>
            <a:off x="3159250" y="1152150"/>
            <a:ext cx="2825494" cy="3767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8"/>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5 | LEARN</a:t>
            </a:r>
            <a:endParaRPr b="1" sz="1800">
              <a:solidFill>
                <a:srgbClr val="FFEFDB"/>
              </a:solidFill>
              <a:latin typeface="Avenir"/>
              <a:ea typeface="Avenir"/>
              <a:cs typeface="Avenir"/>
              <a:sym typeface="Avenir"/>
            </a:endParaRPr>
          </a:p>
        </p:txBody>
      </p:sp>
      <p:sp>
        <p:nvSpPr>
          <p:cNvPr id="235" name="Google Shape;235;p38"/>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&amp; VALUE YOUR CUSTOMERS</a:t>
            </a:r>
            <a:endParaRPr b="1" sz="2100">
              <a:latin typeface="Avenir"/>
              <a:ea typeface="Avenir"/>
              <a:cs typeface="Avenir"/>
              <a:sym typeface="Avenir"/>
            </a:endParaRPr>
          </a:p>
        </p:txBody>
      </p:sp>
      <p:sp>
        <p:nvSpPr>
          <p:cNvPr id="236" name="Google Shape;236;p38"/>
          <p:cNvSpPr txBox="1"/>
          <p:nvPr/>
        </p:nvSpPr>
        <p:spPr>
          <a:xfrm>
            <a:off x="310900" y="1157300"/>
            <a:ext cx="8723400" cy="35466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What are some of the ways Karla helps her customers feel valued?</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Have you ever felt like you were a valued customer? Why?</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Why is, “Who will be my customers?” such an important question?</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9"/>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5 | LEARN</a:t>
            </a:r>
            <a:endParaRPr b="1" sz="1800">
              <a:solidFill>
                <a:srgbClr val="FFEFDB"/>
              </a:solidFill>
              <a:latin typeface="Avenir"/>
              <a:ea typeface="Avenir"/>
              <a:cs typeface="Avenir"/>
              <a:sym typeface="Avenir"/>
            </a:endParaRPr>
          </a:p>
        </p:txBody>
      </p:sp>
      <p:sp>
        <p:nvSpPr>
          <p:cNvPr id="242" name="Google Shape;242;p39"/>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&amp; VALUE YOUR CUSTOMERS</a:t>
            </a:r>
            <a:endParaRPr b="1" sz="2100">
              <a:latin typeface="Avenir"/>
              <a:ea typeface="Avenir"/>
              <a:cs typeface="Avenir"/>
              <a:sym typeface="Avenir"/>
            </a:endParaRPr>
          </a:p>
        </p:txBody>
      </p:sp>
      <p:sp>
        <p:nvSpPr>
          <p:cNvPr id="243" name="Google Shape;243;p39"/>
          <p:cNvSpPr txBox="1"/>
          <p:nvPr/>
        </p:nvSpPr>
        <p:spPr>
          <a:xfrm>
            <a:off x="310900" y="1157300"/>
            <a:ext cx="8723400" cy="30015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r>
              <a:rPr b="1" lang="en" sz="2000">
                <a:latin typeface="Avenir"/>
                <a:ea typeface="Avenir"/>
                <a:cs typeface="Avenir"/>
                <a:sym typeface="Avenir"/>
              </a:rPr>
              <a: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Write down your product or service on </a:t>
            </a:r>
            <a:r>
              <a:rPr b="1" lang="en" sz="2300">
                <a:latin typeface="Avenir"/>
                <a:ea typeface="Avenir"/>
                <a:cs typeface="Avenir"/>
                <a:sym typeface="Avenir"/>
              </a:rPr>
              <a:t>page 9 </a:t>
            </a:r>
            <a:r>
              <a:rPr lang="en" sz="2300">
                <a:latin typeface="Avenir"/>
                <a:ea typeface="Avenir"/>
                <a:cs typeface="Avenir"/>
                <a:sym typeface="Avenir"/>
              </a:rPr>
              <a:t>in your workbook or in another notebook.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If you haven’t decided on a product yet, choose one right now. Have a product in mind for each unit.  </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0"/>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5 | LEARN</a:t>
            </a:r>
            <a:endParaRPr b="1" sz="1800">
              <a:solidFill>
                <a:srgbClr val="FFEFDB"/>
              </a:solidFill>
              <a:latin typeface="Avenir"/>
              <a:ea typeface="Avenir"/>
              <a:cs typeface="Avenir"/>
              <a:sym typeface="Avenir"/>
            </a:endParaRPr>
          </a:p>
        </p:txBody>
      </p:sp>
      <p:sp>
        <p:nvSpPr>
          <p:cNvPr id="249" name="Google Shape;249;p40"/>
          <p:cNvSpPr txBox="1"/>
          <p:nvPr/>
        </p:nvSpPr>
        <p:spPr>
          <a:xfrm>
            <a:off x="311700" y="438900"/>
            <a:ext cx="8723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5</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&amp; VALUE YOUR CUSTOMERS</a:t>
            </a:r>
            <a:endParaRPr b="1" sz="2100">
              <a:latin typeface="Avenir"/>
              <a:ea typeface="Avenir"/>
              <a:cs typeface="Avenir"/>
              <a:sym typeface="Avenir"/>
            </a:endParaRPr>
          </a:p>
        </p:txBody>
      </p:sp>
      <p:sp>
        <p:nvSpPr>
          <p:cNvPr id="250" name="Google Shape;250;p40"/>
          <p:cNvSpPr txBox="1"/>
          <p:nvPr/>
        </p:nvSpPr>
        <p:spPr>
          <a:xfrm>
            <a:off x="310900" y="1157300"/>
            <a:ext cx="8723400" cy="3444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lnSpc>
                <a:spcPct val="125000"/>
              </a:lnSpc>
              <a:spcBef>
                <a:spcPts val="800"/>
              </a:spcBef>
              <a:spcAft>
                <a:spcPts val="0"/>
              </a:spcAft>
              <a:buNone/>
            </a:pPr>
            <a:r>
              <a:rPr lang="en" sz="2300">
                <a:latin typeface="Avenir"/>
                <a:ea typeface="Avenir"/>
                <a:cs typeface="Avenir"/>
                <a:sym typeface="Avenir"/>
              </a:rPr>
              <a:t>Make a list of all the possible customers for this product you can think of. Be sure to consider the following questions: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often will the customers you’ve listed buy your product?</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could you do to encourage them to buy your product or service more than once?</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1"/>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PRODUCT PRINCIPLES SUMMARY</a:t>
            </a:r>
            <a:endParaRPr b="1" sz="2100">
              <a:latin typeface="Avenir"/>
              <a:ea typeface="Avenir"/>
              <a:cs typeface="Avenir"/>
              <a:sym typeface="Avenir"/>
            </a:endParaRPr>
          </a:p>
        </p:txBody>
      </p:sp>
      <p:sp>
        <p:nvSpPr>
          <p:cNvPr id="256" name="Google Shape;256;p41"/>
          <p:cNvSpPr txBox="1"/>
          <p:nvPr/>
        </p:nvSpPr>
        <p:spPr>
          <a:xfrm>
            <a:off x="310900" y="1098000"/>
            <a:ext cx="8740200" cy="376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latin typeface="Avenir"/>
              <a:ea typeface="Avenir"/>
              <a:cs typeface="Avenir"/>
              <a:sym typeface="Avenir"/>
            </a:endParaRPr>
          </a:p>
          <a:p>
            <a:pPr indent="-374650" lvl="0" marL="457200" rtl="0" algn="l">
              <a:lnSpc>
                <a:spcPct val="125000"/>
              </a:lnSpc>
              <a:spcBef>
                <a:spcPts val="1200"/>
              </a:spcBef>
              <a:spcAft>
                <a:spcPts val="0"/>
              </a:spcAft>
              <a:buClr>
                <a:srgbClr val="595959"/>
              </a:buClr>
              <a:buSzPts val="2300"/>
              <a:buFont typeface="Avenir"/>
              <a:buAutoNum type="arabicPeriod"/>
            </a:pPr>
            <a:r>
              <a:rPr b="1" lang="en" sz="2300">
                <a:latin typeface="Avenir"/>
                <a:ea typeface="Avenir"/>
                <a:cs typeface="Avenir"/>
                <a:sym typeface="Avenir"/>
              </a:rPr>
              <a:t>Know You Are Worthy to Succeed.</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Know Yourself.</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Know What Sells.</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Know the Competition.</a:t>
            </a:r>
            <a:endParaRPr b="1" sz="2300">
              <a:latin typeface="Avenir"/>
              <a:ea typeface="Avenir"/>
              <a:cs typeface="Avenir"/>
              <a:sym typeface="Avenir"/>
            </a:endParaRPr>
          </a:p>
          <a:p>
            <a:pPr indent="-374650" lvl="0" marL="457200" rtl="0" algn="l">
              <a:lnSpc>
                <a:spcPct val="125000"/>
              </a:lnSpc>
              <a:spcBef>
                <a:spcPts val="800"/>
              </a:spcBef>
              <a:spcAft>
                <a:spcPts val="0"/>
              </a:spcAft>
              <a:buClr>
                <a:srgbClr val="595959"/>
              </a:buClr>
              <a:buSzPts val="2300"/>
              <a:buFont typeface="Avenir"/>
              <a:buAutoNum type="arabicPeriod"/>
            </a:pPr>
            <a:r>
              <a:rPr b="1" lang="en" sz="2300">
                <a:latin typeface="Avenir"/>
                <a:ea typeface="Avenir"/>
                <a:cs typeface="Avenir"/>
                <a:sym typeface="Avenir"/>
              </a:rPr>
              <a:t>Know &amp; Value Your Customers.</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b="1" sz="2300">
              <a:latin typeface="Avenir"/>
              <a:ea typeface="Avenir"/>
              <a:cs typeface="Avenir"/>
              <a:sym typeface="Avenir"/>
            </a:endParaRPr>
          </a:p>
          <a:p>
            <a:pPr indent="0" lvl="0" marL="457200" rtl="0" algn="l">
              <a:lnSpc>
                <a:spcPct val="150000"/>
              </a:lnSpc>
              <a:spcBef>
                <a:spcPts val="0"/>
              </a:spcBef>
              <a:spcAft>
                <a:spcPts val="0"/>
              </a:spcAft>
              <a:buNone/>
            </a:pPr>
            <a:r>
              <a:t/>
            </a:r>
            <a:endParaRPr b="1" sz="23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
        <p:nvSpPr>
          <p:cNvPr id="257" name="Google Shape;257;p41"/>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SUMMARY</a:t>
            </a:r>
            <a:endParaRPr b="1" sz="1800">
              <a:solidFill>
                <a:srgbClr val="FFEFDB"/>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idx="1" type="body"/>
          </p:nvPr>
        </p:nvSpPr>
        <p:spPr>
          <a:xfrm>
            <a:off x="310900" y="1152150"/>
            <a:ext cx="8703000" cy="3147600"/>
          </a:xfrm>
          <a:prstGeom prst="rect">
            <a:avLst/>
          </a:prstGeom>
        </p:spPr>
        <p:txBody>
          <a:bodyPr anchorCtr="0" anchor="t" bIns="0" lIns="91425" spcFirstLastPara="1" rIns="91425" wrap="square" tIns="0">
            <a:noAutofit/>
          </a:bodyPr>
          <a:lstStyle/>
          <a:p>
            <a:pPr indent="0" lvl="0" marL="0" rtl="0" algn="l">
              <a:lnSpc>
                <a:spcPct val="100000"/>
              </a:lnSpc>
              <a:spcBef>
                <a:spcPts val="800"/>
              </a:spcBef>
              <a:spcAft>
                <a:spcPts val="0"/>
              </a:spcAft>
              <a:buNone/>
            </a:pPr>
            <a:r>
              <a:rPr b="1" lang="en" sz="2000">
                <a:solidFill>
                  <a:srgbClr val="000000"/>
                </a:solidFill>
                <a:latin typeface="Avenir"/>
                <a:ea typeface="Avenir"/>
                <a:cs typeface="Avenir"/>
                <a:sym typeface="Avenir"/>
              </a:rPr>
              <a:t>Last Week’s Promises:</a:t>
            </a:r>
            <a:endParaRPr b="1" sz="20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Business Plan:</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Visit at least three businesses and write down how they use the 6P’s of Business, using the </a:t>
            </a:r>
            <a:r>
              <a:rPr b="1" lang="en" sz="2300">
                <a:solidFill>
                  <a:srgbClr val="000000"/>
                </a:solidFill>
                <a:latin typeface="Avenir"/>
                <a:ea typeface="Avenir"/>
                <a:cs typeface="Avenir"/>
                <a:sym typeface="Avenir"/>
              </a:rPr>
              <a:t>6P’s Business Checklist.</a:t>
            </a:r>
            <a:endParaRPr b="1"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Home Quality of Life Plan:</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Choose to improve a specific area from your Home Plan.</a:t>
            </a:r>
            <a:endParaRPr sz="2300">
              <a:solidFill>
                <a:srgbClr val="000000"/>
              </a:solidFill>
              <a:latin typeface="Avenir"/>
              <a:ea typeface="Avenir"/>
              <a:cs typeface="Avenir"/>
              <a:sym typeface="Avenir"/>
            </a:endParaRPr>
          </a:p>
          <a:p>
            <a:pPr indent="0" lvl="0" marL="0" rtl="0" algn="l">
              <a:lnSpc>
                <a:spcPct val="100000"/>
              </a:lnSpc>
              <a:spcBef>
                <a:spcPts val="800"/>
              </a:spcBef>
              <a:spcAft>
                <a:spcPts val="0"/>
              </a:spcAft>
              <a:buNone/>
            </a:pPr>
            <a:r>
              <a:rPr b="1" lang="en" sz="2300">
                <a:solidFill>
                  <a:srgbClr val="000000"/>
                </a:solidFill>
                <a:latin typeface="Avenir"/>
                <a:ea typeface="Avenir"/>
                <a:cs typeface="Avenir"/>
                <a:sym typeface="Avenir"/>
              </a:rPr>
              <a:t>Savings:</a:t>
            </a:r>
            <a:r>
              <a:rPr b="1" i="1" lang="en" sz="2300">
                <a:solidFill>
                  <a:srgbClr val="000000"/>
                </a:solidFill>
                <a:latin typeface="Avenir"/>
                <a:ea typeface="Avenir"/>
                <a:cs typeface="Avenir"/>
                <a:sym typeface="Avenir"/>
              </a:rPr>
              <a:t> </a:t>
            </a:r>
            <a:r>
              <a:rPr lang="en" sz="2300">
                <a:solidFill>
                  <a:srgbClr val="000000"/>
                </a:solidFill>
                <a:latin typeface="Avenir"/>
                <a:ea typeface="Avenir"/>
                <a:cs typeface="Avenir"/>
                <a:sym typeface="Avenir"/>
              </a:rPr>
              <a:t>Save money, even just a coin or two.</a:t>
            </a:r>
            <a:endParaRPr sz="2300">
              <a:solidFill>
                <a:srgbClr val="000000"/>
              </a:solidFill>
              <a:latin typeface="Avenir"/>
              <a:ea typeface="Avenir"/>
              <a:cs typeface="Avenir"/>
              <a:sym typeface="Avenir"/>
            </a:endParaRPr>
          </a:p>
        </p:txBody>
      </p:sp>
      <p:sp>
        <p:nvSpPr>
          <p:cNvPr id="70" name="Google Shape;70;p15"/>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REPORT</a:t>
            </a:r>
            <a:endParaRPr b="1" sz="1800">
              <a:solidFill>
                <a:srgbClr val="FFEFDB"/>
              </a:solidFill>
              <a:latin typeface="Avenir"/>
              <a:ea typeface="Avenir"/>
              <a:cs typeface="Avenir"/>
              <a:sym typeface="Avenir"/>
            </a:endParaRPr>
          </a:p>
        </p:txBody>
      </p:sp>
      <p:sp>
        <p:nvSpPr>
          <p:cNvPr id="71" name="Google Shape;71;p15"/>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REPORT</a:t>
            </a:r>
            <a:endParaRPr b="1" sz="2100">
              <a:latin typeface="Avenir"/>
              <a:ea typeface="Avenir"/>
              <a:cs typeface="Avenir"/>
              <a:sym typeface="Avenir"/>
            </a:endParaRPr>
          </a:p>
        </p:txBody>
      </p:sp>
      <p:sp>
        <p:nvSpPr>
          <p:cNvPr id="72" name="Google Shape;72;p15"/>
          <p:cNvSpPr txBox="1"/>
          <p:nvPr/>
        </p:nvSpPr>
        <p:spPr>
          <a:xfrm>
            <a:off x="311700" y="4042275"/>
            <a:ext cx="8782800" cy="877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0" lvl="0" marL="0" rtl="0" algn="l">
              <a:lnSpc>
                <a:spcPct val="125000"/>
              </a:lnSpc>
              <a:spcBef>
                <a:spcPts val="0"/>
              </a:spcBef>
              <a:spcAft>
                <a:spcPts val="0"/>
              </a:spcAft>
              <a:buNone/>
            </a:pPr>
            <a:r>
              <a:rPr b="1" lang="en" sz="2000">
                <a:latin typeface="Avenir"/>
                <a:ea typeface="Avenir"/>
                <a:cs typeface="Avenir"/>
                <a:sym typeface="Avenir"/>
              </a:rPr>
              <a:t>Business Spotlight </a:t>
            </a:r>
            <a:r>
              <a:rPr lang="en" sz="2000">
                <a:latin typeface="Avenir"/>
                <a:ea typeface="Avenir"/>
                <a:cs typeface="Avenir"/>
                <a:sym typeface="Avenir"/>
              </a:rPr>
              <a:t>presentation</a:t>
            </a:r>
            <a:endParaRPr sz="2000">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2"/>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63" name="Google Shape;263;p42"/>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COMMIT</a:t>
            </a:r>
            <a:endParaRPr b="1" sz="1800">
              <a:solidFill>
                <a:srgbClr val="FFEFDB"/>
              </a:solidFill>
              <a:latin typeface="Avenir"/>
              <a:ea typeface="Avenir"/>
              <a:cs typeface="Avenir"/>
              <a:sym typeface="Avenir"/>
            </a:endParaRPr>
          </a:p>
        </p:txBody>
      </p:sp>
      <p:sp>
        <p:nvSpPr>
          <p:cNvPr id="264" name="Google Shape;264;p42"/>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300">
                <a:latin typeface="Avenir"/>
                <a:ea typeface="Avenir"/>
                <a:cs typeface="Avenir"/>
                <a:sym typeface="Avenir"/>
              </a:rPr>
              <a:t>Business Plan Commitment</a:t>
            </a:r>
            <a:r>
              <a:rPr b="1" lang="en" sz="2300">
                <a:solidFill>
                  <a:srgbClr val="000000"/>
                </a:solidFill>
                <a:latin typeface="Avenir"/>
                <a:ea typeface="Avenir"/>
                <a:cs typeface="Avenir"/>
                <a:sym typeface="Avenir"/>
              </a:rPr>
              <a:t>:</a:t>
            </a:r>
            <a:endParaRPr b="1" sz="2300">
              <a:solidFill>
                <a:srgbClr val="000000"/>
              </a:solidFill>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talk to at least six customers or competitors this week.</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choose my product or service after considering the five principles in this unit.</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3"/>
          <p:cNvSpPr txBox="1"/>
          <p:nvPr/>
        </p:nvSpPr>
        <p:spPr>
          <a:xfrm>
            <a:off x="311700" y="438900"/>
            <a:ext cx="87225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70" name="Google Shape;270;p43"/>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COMMIT</a:t>
            </a:r>
            <a:endParaRPr b="1" sz="1800">
              <a:solidFill>
                <a:srgbClr val="FFEFDB"/>
              </a:solidFill>
              <a:latin typeface="Avenir"/>
              <a:ea typeface="Avenir"/>
              <a:cs typeface="Avenir"/>
              <a:sym typeface="Avenir"/>
            </a:endParaRPr>
          </a:p>
        </p:txBody>
      </p:sp>
      <p:sp>
        <p:nvSpPr>
          <p:cNvPr id="271" name="Google Shape;271;p43"/>
          <p:cNvSpPr txBox="1"/>
          <p:nvPr/>
        </p:nvSpPr>
        <p:spPr>
          <a:xfrm>
            <a:off x="311700" y="1152150"/>
            <a:ext cx="8722500" cy="37674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800"/>
              </a:spcBef>
              <a:spcAft>
                <a:spcPts val="0"/>
              </a:spcAft>
              <a:buNone/>
            </a:pPr>
            <a:r>
              <a:rPr b="1" lang="en" sz="2300">
                <a:latin typeface="Avenir"/>
                <a:ea typeface="Avenir"/>
                <a:cs typeface="Avenir"/>
                <a:sym typeface="Avenir"/>
              </a:rPr>
              <a:t>Home Quality of Life Commitment</a:t>
            </a:r>
            <a:endParaRPr b="1"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I will thoughtfully choose one or two areas of my Quality of Life Wheel and write down goals to improve this week.</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I will be specific with my written goals and follow through.</a:t>
            </a:r>
            <a:endParaRPr sz="2300">
              <a:latin typeface="Avenir"/>
              <a:ea typeface="Avenir"/>
              <a:cs typeface="Avenir"/>
              <a:sym typeface="Avenir"/>
            </a:endParaRPr>
          </a:p>
          <a:p>
            <a:pPr indent="0" lvl="0" marL="0" rtl="0" algn="l">
              <a:lnSpc>
                <a:spcPct val="125000"/>
              </a:lnSpc>
              <a:spcBef>
                <a:spcPts val="800"/>
              </a:spcBef>
              <a:spcAft>
                <a:spcPts val="0"/>
              </a:spcAft>
              <a:buNone/>
            </a:pPr>
            <a:r>
              <a:rPr b="1" lang="en" sz="2300">
                <a:solidFill>
                  <a:schemeClr val="dk1"/>
                </a:solidFill>
                <a:latin typeface="Avenir"/>
                <a:ea typeface="Avenir"/>
                <a:cs typeface="Avenir"/>
                <a:sym typeface="Avenir"/>
              </a:rPr>
              <a:t>Savings Commitment</a:t>
            </a:r>
            <a:endParaRPr b="1" sz="2300">
              <a:solidFill>
                <a:schemeClr val="dk1"/>
              </a:solidFill>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I will add to my savings – even if it’s just a coin or two.</a:t>
            </a:r>
            <a:endParaRPr sz="2300">
              <a:latin typeface="Avenir"/>
              <a:ea typeface="Avenir"/>
              <a:cs typeface="Avenir"/>
              <a:sym typeface="Avenir"/>
            </a:endParaRPr>
          </a:p>
          <a:p>
            <a:pPr indent="0" lvl="0" marL="0" rtl="0" algn="l">
              <a:lnSpc>
                <a:spcPct val="125000"/>
              </a:lnSpc>
              <a:spcBef>
                <a:spcPts val="800"/>
              </a:spcBef>
              <a:spcAft>
                <a:spcPts val="0"/>
              </a:spcAft>
              <a:buNone/>
            </a:pPr>
            <a:r>
              <a:t/>
            </a:r>
            <a:endParaRPr b="1" sz="2300">
              <a:latin typeface="Avenir"/>
              <a:ea typeface="Avenir"/>
              <a:cs typeface="Avenir"/>
              <a:sym typeface="Avenir"/>
            </a:endParaRPr>
          </a:p>
          <a:p>
            <a:pPr indent="0" lvl="0" marL="0" rtl="0" algn="l">
              <a:lnSpc>
                <a:spcPct val="125000"/>
              </a:lnSpc>
              <a:spcBef>
                <a:spcPts val="800"/>
              </a:spcBef>
              <a:spcAft>
                <a:spcPts val="0"/>
              </a:spcAft>
              <a:buNone/>
            </a:pPr>
            <a:r>
              <a:t/>
            </a:r>
            <a:endParaRPr sz="24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a:p>
            <a:pPr indent="0" lvl="0" marL="0" rtl="0" algn="l">
              <a:lnSpc>
                <a:spcPct val="150000"/>
              </a:lnSpc>
              <a:spcBef>
                <a:spcPts val="0"/>
              </a:spcBef>
              <a:spcAft>
                <a:spcPts val="0"/>
              </a:spcAft>
              <a:buNone/>
            </a:pPr>
            <a:r>
              <a:t/>
            </a:r>
            <a:endParaRPr sz="1800">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4"/>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COMMIT</a:t>
            </a:r>
            <a:endParaRPr b="1" sz="1800">
              <a:solidFill>
                <a:srgbClr val="FFEFDB"/>
              </a:solidFill>
              <a:latin typeface="Avenir"/>
              <a:ea typeface="Avenir"/>
              <a:cs typeface="Avenir"/>
              <a:sym typeface="Avenir"/>
            </a:endParaRPr>
          </a:p>
        </p:txBody>
      </p:sp>
      <p:sp>
        <p:nvSpPr>
          <p:cNvPr id="277" name="Google Shape;277;p44"/>
          <p:cNvSpPr txBox="1"/>
          <p:nvPr/>
        </p:nvSpPr>
        <p:spPr>
          <a:xfrm>
            <a:off x="310900" y="1152150"/>
            <a:ext cx="8723400" cy="33825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lang="en" sz="2000">
                <a:latin typeface="Avenir"/>
                <a:ea typeface="Avenir"/>
                <a:cs typeface="Avenir"/>
                <a:sym typeface="Avenir"/>
              </a:rPr>
              <a:t>DISCUSS: </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Who would like to share their Home Quality of Life Commitment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easiest to keep for you this week?</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commitment will be the hardest?</a:t>
            </a:r>
            <a:endParaRPr sz="23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278" name="Google Shape;278;p44"/>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5"/>
          <p:cNvSpPr txBox="1"/>
          <p:nvPr>
            <p:ph idx="1" type="body"/>
          </p:nvPr>
        </p:nvSpPr>
        <p:spPr>
          <a:xfrm>
            <a:off x="310900" y="1152150"/>
            <a:ext cx="8723400" cy="37674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2000">
                <a:solidFill>
                  <a:srgbClr val="000000"/>
                </a:solidFill>
                <a:latin typeface="Avenir"/>
                <a:ea typeface="Avenir"/>
                <a:cs typeface="Avenir"/>
                <a:sym typeface="Avenir"/>
              </a:rPr>
              <a:t>ACT:</a:t>
            </a:r>
            <a:endParaRPr b="1" sz="2000">
              <a:solidFill>
                <a:srgbClr val="000000"/>
              </a:solidFill>
              <a:latin typeface="Avenir"/>
              <a:ea typeface="Avenir"/>
              <a:cs typeface="Avenir"/>
              <a:sym typeface="Avenir"/>
            </a:endParaRPr>
          </a:p>
          <a:p>
            <a:pPr indent="-374650" lvl="0" marL="457200" rtl="0" algn="l">
              <a:lnSpc>
                <a:spcPct val="150000"/>
              </a:lnSpc>
              <a:spcBef>
                <a:spcPts val="0"/>
              </a:spcBef>
              <a:spcAft>
                <a:spcPts val="0"/>
              </a:spcAft>
              <a:buClr>
                <a:srgbClr val="000000"/>
              </a:buClr>
              <a:buSzPts val="2300"/>
              <a:buFont typeface="Avenir"/>
              <a:buChar char="●"/>
            </a:pPr>
            <a:r>
              <a:rPr lang="en" sz="2300">
                <a:solidFill>
                  <a:srgbClr val="000000"/>
                </a:solidFill>
                <a:latin typeface="Avenir"/>
                <a:ea typeface="Avenir"/>
                <a:cs typeface="Avenir"/>
                <a:sym typeface="Avenir"/>
              </a:rPr>
              <a:t>Meet now with your Action Partner for this week. Discuss your business ideas and decide how you will contact and encourage each other during the week to keep your commitments. Share your commitments out loud.</a:t>
            </a:r>
            <a:endParaRPr sz="2300">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a:p>
            <a:pPr indent="0" lvl="0" marL="0" rtl="0" algn="l">
              <a:lnSpc>
                <a:spcPct val="150000"/>
              </a:lnSpc>
              <a:spcBef>
                <a:spcPts val="0"/>
              </a:spcBef>
              <a:spcAft>
                <a:spcPts val="0"/>
              </a:spcAft>
              <a:buSzPts val="440"/>
              <a:buNone/>
            </a:pPr>
            <a:r>
              <a:t/>
            </a:r>
            <a:endParaRPr>
              <a:solidFill>
                <a:srgbClr val="000000"/>
              </a:solidFill>
              <a:latin typeface="Avenir"/>
              <a:ea typeface="Avenir"/>
              <a:cs typeface="Avenir"/>
              <a:sym typeface="Avenir"/>
            </a:endParaRPr>
          </a:p>
        </p:txBody>
      </p:sp>
      <p:sp>
        <p:nvSpPr>
          <p:cNvPr id="284" name="Google Shape;284;p45"/>
          <p:cNvSpPr txBox="1"/>
          <p:nvPr/>
        </p:nvSpPr>
        <p:spPr>
          <a:xfrm>
            <a:off x="311700" y="438900"/>
            <a:ext cx="8723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latin typeface="Avenir"/>
                <a:ea typeface="Avenir"/>
                <a:cs typeface="Avenir"/>
                <a:sym typeface="Avenir"/>
              </a:rPr>
              <a:t>COMMITMENT</a:t>
            </a:r>
            <a:endParaRPr b="1" sz="2100">
              <a:latin typeface="Avenir"/>
              <a:ea typeface="Avenir"/>
              <a:cs typeface="Avenir"/>
              <a:sym typeface="Avenir"/>
            </a:endParaRPr>
          </a:p>
        </p:txBody>
      </p:sp>
      <p:sp>
        <p:nvSpPr>
          <p:cNvPr id="285" name="Google Shape;285;p45"/>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COMMIT</a:t>
            </a:r>
            <a:endParaRPr b="1" sz="1800">
              <a:solidFill>
                <a:srgbClr val="FFEFDB"/>
              </a:solidFill>
              <a:latin typeface="Avenir"/>
              <a:ea typeface="Avenir"/>
              <a:cs typeface="Avenir"/>
              <a:sym typeface="Aveni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3222"/>
        </a:solidFill>
      </p:bgPr>
    </p:bg>
    <p:spTree>
      <p:nvGrpSpPr>
        <p:cNvPr id="289" name="Shape 289"/>
        <p:cNvGrpSpPr/>
        <p:nvPr/>
      </p:nvGrpSpPr>
      <p:grpSpPr>
        <a:xfrm>
          <a:off x="0" y="0"/>
          <a:ext cx="0" cy="0"/>
          <a:chOff x="0" y="0"/>
          <a:chExt cx="0" cy="0"/>
        </a:xfrm>
      </p:grpSpPr>
      <p:pic>
        <p:nvPicPr>
          <p:cNvPr id="290" name="Google Shape;290;p46"/>
          <p:cNvPicPr preferRelativeResize="0"/>
          <p:nvPr/>
        </p:nvPicPr>
        <p:blipFill>
          <a:blip r:embed="rId3">
            <a:alphaModFix/>
          </a:blip>
          <a:stretch>
            <a:fillRect/>
          </a:stretch>
        </p:blipFill>
        <p:spPr>
          <a:xfrm>
            <a:off x="79600" y="76201"/>
            <a:ext cx="3017519" cy="694030"/>
          </a:xfrm>
          <a:prstGeom prst="rect">
            <a:avLst/>
          </a:prstGeom>
          <a:noFill/>
          <a:ln>
            <a:noFill/>
          </a:ln>
        </p:spPr>
      </p:pic>
      <p:sp>
        <p:nvSpPr>
          <p:cNvPr id="291" name="Google Shape;291;p46"/>
          <p:cNvSpPr txBox="1"/>
          <p:nvPr/>
        </p:nvSpPr>
        <p:spPr>
          <a:xfrm>
            <a:off x="6491150" y="76200"/>
            <a:ext cx="254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FFEFDB"/>
                </a:solidFill>
                <a:latin typeface="Avenir"/>
                <a:ea typeface="Avenir"/>
                <a:cs typeface="Avenir"/>
                <a:sym typeface="Avenir"/>
              </a:rPr>
              <a:t>UNIT 2: PRODUCT</a:t>
            </a:r>
            <a:endParaRPr sz="2200">
              <a:solidFill>
                <a:srgbClr val="FFEFDB"/>
              </a:solidFill>
              <a:latin typeface="Avenir"/>
              <a:ea typeface="Avenir"/>
              <a:cs typeface="Avenir"/>
              <a:sym typeface="Avenir"/>
            </a:endParaRPr>
          </a:p>
        </p:txBody>
      </p:sp>
      <p:pic>
        <p:nvPicPr>
          <p:cNvPr id="292" name="Google Shape;292;p46"/>
          <p:cNvPicPr preferRelativeResize="0"/>
          <p:nvPr/>
        </p:nvPicPr>
        <p:blipFill rotWithShape="1">
          <a:blip r:embed="rId4">
            <a:alphaModFix/>
          </a:blip>
          <a:srcRect b="18178" l="0" r="0" t="20324"/>
          <a:stretch/>
        </p:blipFill>
        <p:spPr>
          <a:xfrm>
            <a:off x="0" y="770225"/>
            <a:ext cx="9034275" cy="4149250"/>
          </a:xfrm>
          <a:prstGeom prst="rect">
            <a:avLst/>
          </a:prstGeom>
          <a:noFill/>
          <a:ln>
            <a:noFill/>
          </a:ln>
        </p:spPr>
      </p:pic>
      <p:pic>
        <p:nvPicPr>
          <p:cNvPr id="293" name="Google Shape;293;p46"/>
          <p:cNvPicPr preferRelativeResize="0"/>
          <p:nvPr/>
        </p:nvPicPr>
        <p:blipFill rotWithShape="1">
          <a:blip r:embed="rId5">
            <a:alphaModFix/>
          </a:blip>
          <a:srcRect b="0" l="69" r="0" t="40334"/>
          <a:stretch/>
        </p:blipFill>
        <p:spPr>
          <a:xfrm flipH="1" rot="10800000">
            <a:off x="0" y="4054224"/>
            <a:ext cx="9144003" cy="9006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idx="1" type="body"/>
          </p:nvPr>
        </p:nvSpPr>
        <p:spPr>
          <a:xfrm>
            <a:off x="310900" y="1152150"/>
            <a:ext cx="1338900" cy="388200"/>
          </a:xfrm>
          <a:prstGeom prst="rect">
            <a:avLst/>
          </a:prstGeom>
        </p:spPr>
        <p:txBody>
          <a:bodyPr anchorCtr="0" anchor="t" bIns="0" lIns="91425" spcFirstLastPara="1" rIns="91425" wrap="square" tIns="0">
            <a:noAutofit/>
          </a:bodyPr>
          <a:lstStyle/>
          <a:p>
            <a:pPr indent="0" lvl="0" marL="0" rtl="0" algn="l">
              <a:lnSpc>
                <a:spcPct val="100000"/>
              </a:lnSpc>
              <a:spcBef>
                <a:spcPts val="800"/>
              </a:spcBef>
              <a:spcAft>
                <a:spcPts val="0"/>
              </a:spcAft>
              <a:buNone/>
            </a:pPr>
            <a:r>
              <a:rPr b="1" lang="en" sz="2000">
                <a:solidFill>
                  <a:srgbClr val="000000"/>
                </a:solidFill>
                <a:latin typeface="Avenir"/>
                <a:ea typeface="Avenir"/>
                <a:cs typeface="Avenir"/>
                <a:sym typeface="Avenir"/>
              </a:rPr>
              <a:t>REPORT:</a:t>
            </a:r>
            <a:endParaRPr b="1" sz="2000">
              <a:solidFill>
                <a:srgbClr val="000000"/>
              </a:solidFill>
              <a:latin typeface="Avenir"/>
              <a:ea typeface="Avenir"/>
              <a:cs typeface="Avenir"/>
              <a:sym typeface="Avenir"/>
            </a:endParaRPr>
          </a:p>
          <a:p>
            <a:pPr indent="0" lvl="0" marL="0" rtl="0" algn="l">
              <a:lnSpc>
                <a:spcPct val="100000"/>
              </a:lnSpc>
              <a:spcBef>
                <a:spcPts val="800"/>
              </a:spcBef>
              <a:spcAft>
                <a:spcPts val="400"/>
              </a:spcAft>
              <a:buNone/>
            </a:pPr>
            <a:r>
              <a:t/>
            </a:r>
            <a:endParaRPr sz="1900">
              <a:solidFill>
                <a:srgbClr val="000000"/>
              </a:solidFill>
              <a:latin typeface="Avenir"/>
              <a:ea typeface="Avenir"/>
              <a:cs typeface="Avenir"/>
              <a:sym typeface="Avenir"/>
            </a:endParaRPr>
          </a:p>
        </p:txBody>
      </p:sp>
      <p:sp>
        <p:nvSpPr>
          <p:cNvPr id="78" name="Google Shape;78;p16"/>
          <p:cNvSpPr txBox="1"/>
          <p:nvPr/>
        </p:nvSpPr>
        <p:spPr>
          <a:xfrm>
            <a:off x="310900" y="2668275"/>
            <a:ext cx="8723400" cy="22512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did you learn last week as you kept your promises?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problems did you have as you tried to keep your commitments?</a:t>
            </a:r>
            <a:endParaRPr sz="2300">
              <a:latin typeface="Avenir"/>
              <a:ea typeface="Avenir"/>
              <a:cs typeface="Avenir"/>
              <a:sym typeface="Avenir"/>
            </a:endParaRPr>
          </a:p>
          <a:p>
            <a:pPr indent="-374650" lvl="0" marL="457200" rtl="0" algn="l">
              <a:lnSpc>
                <a:spcPct val="125000"/>
              </a:lnSpc>
              <a:spcBef>
                <a:spcPts val="0"/>
              </a:spcBef>
              <a:spcAft>
                <a:spcPts val="0"/>
              </a:spcAft>
              <a:buSzPts val="2300"/>
              <a:buFont typeface="Avenir"/>
              <a:buChar char="●"/>
            </a:pPr>
            <a:r>
              <a:rPr lang="en" sz="2300">
                <a:latin typeface="Avenir"/>
                <a:ea typeface="Avenir"/>
                <a:cs typeface="Avenir"/>
                <a:sym typeface="Avenir"/>
              </a:rPr>
              <a:t>What can we do to help everyone keep weekly promises?</a:t>
            </a:r>
            <a:endParaRPr sz="2300">
              <a:latin typeface="Avenir"/>
              <a:ea typeface="Avenir"/>
              <a:cs typeface="Avenir"/>
              <a:sym typeface="Avenir"/>
            </a:endParaRPr>
          </a:p>
        </p:txBody>
      </p:sp>
      <p:pic>
        <p:nvPicPr>
          <p:cNvPr id="79" name="Google Shape;79;p16"/>
          <p:cNvPicPr preferRelativeResize="0"/>
          <p:nvPr/>
        </p:nvPicPr>
        <p:blipFill>
          <a:blip r:embed="rId3">
            <a:alphaModFix/>
          </a:blip>
          <a:stretch>
            <a:fillRect/>
          </a:stretch>
        </p:blipFill>
        <p:spPr>
          <a:xfrm>
            <a:off x="2613888" y="657100"/>
            <a:ext cx="4221014" cy="2052625"/>
          </a:xfrm>
          <a:prstGeom prst="rect">
            <a:avLst/>
          </a:prstGeom>
          <a:noFill/>
          <a:ln>
            <a:noFill/>
          </a:ln>
        </p:spPr>
      </p:pic>
      <p:sp>
        <p:nvSpPr>
          <p:cNvPr id="80" name="Google Shape;80;p16"/>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REPORT</a:t>
            </a:r>
            <a:endParaRPr b="1" sz="1800">
              <a:solidFill>
                <a:srgbClr val="FFEFDB"/>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nvSpPr>
        <p:spPr>
          <a:xfrm>
            <a:off x="4572000" y="508800"/>
            <a:ext cx="4399500" cy="2868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800"/>
              </a:spcBef>
              <a:spcAft>
                <a:spcPts val="0"/>
              </a:spcAft>
              <a:buClr>
                <a:schemeClr val="dk1"/>
              </a:buClr>
              <a:buSzPts val="2300"/>
              <a:buFont typeface="Avenir"/>
              <a:buChar char="●"/>
            </a:pPr>
            <a:r>
              <a:rPr lang="en" sz="2300">
                <a:solidFill>
                  <a:schemeClr val="dk1"/>
                </a:solidFill>
                <a:latin typeface="Avenir"/>
                <a:ea typeface="Avenir"/>
                <a:cs typeface="Avenir"/>
                <a:sym typeface="Avenir"/>
              </a:rPr>
              <a:t>How did Susana apply the five principles of Product?</a:t>
            </a:r>
            <a:endParaRPr b="1" sz="2000">
              <a:latin typeface="Avenir"/>
              <a:ea typeface="Avenir"/>
              <a:cs typeface="Avenir"/>
              <a:sym typeface="Avenir"/>
            </a:endParaRPr>
          </a:p>
          <a:p>
            <a:pPr indent="0" lvl="0" marL="457200" rtl="0" algn="l">
              <a:lnSpc>
                <a:spcPct val="125000"/>
              </a:lnSpc>
              <a:spcBef>
                <a:spcPts val="800"/>
              </a:spcBef>
              <a:spcAft>
                <a:spcPts val="0"/>
              </a:spcAft>
              <a:buNone/>
            </a:pPr>
            <a:r>
              <a:t/>
            </a:r>
            <a:endParaRPr b="1" sz="2000">
              <a:latin typeface="Avenir"/>
              <a:ea typeface="Avenir"/>
              <a:cs typeface="Avenir"/>
              <a:sym typeface="Avenir"/>
            </a:endParaRPr>
          </a:p>
          <a:p>
            <a:pPr indent="0" lvl="0" marL="0" rtl="0" algn="l">
              <a:spcBef>
                <a:spcPts val="0"/>
              </a:spcBef>
              <a:spcAft>
                <a:spcPts val="0"/>
              </a:spcAft>
              <a:buNone/>
            </a:pPr>
            <a:r>
              <a:t/>
            </a:r>
            <a:endParaRPr>
              <a:latin typeface="Avenir"/>
              <a:ea typeface="Avenir"/>
              <a:cs typeface="Avenir"/>
              <a:sym typeface="Avenir"/>
            </a:endParaRPr>
          </a:p>
          <a:p>
            <a:pPr indent="0" lvl="0" marL="0" rtl="0" algn="l">
              <a:lnSpc>
                <a:spcPct val="150000"/>
              </a:lnSpc>
              <a:spcBef>
                <a:spcPts val="0"/>
              </a:spcBef>
              <a:spcAft>
                <a:spcPts val="0"/>
              </a:spcAft>
              <a:buNone/>
            </a:pPr>
            <a:r>
              <a:t/>
            </a:r>
            <a:endParaRPr sz="1700">
              <a:latin typeface="Avenir"/>
              <a:ea typeface="Avenir"/>
              <a:cs typeface="Avenir"/>
              <a:sym typeface="Avenir"/>
            </a:endParaRPr>
          </a:p>
          <a:p>
            <a:pPr indent="0" lvl="0" marL="457200" rtl="0" algn="l">
              <a:lnSpc>
                <a:spcPct val="150000"/>
              </a:lnSpc>
              <a:spcBef>
                <a:spcPts val="0"/>
              </a:spcBef>
              <a:spcAft>
                <a:spcPts val="0"/>
              </a:spcAft>
              <a:buNone/>
            </a:pPr>
            <a:r>
              <a:t/>
            </a:r>
            <a:endParaRPr>
              <a:latin typeface="Avenir"/>
              <a:ea typeface="Avenir"/>
              <a:cs typeface="Avenir"/>
              <a:sym typeface="Avenir"/>
            </a:endParaRPr>
          </a:p>
        </p:txBody>
      </p:sp>
      <p:sp>
        <p:nvSpPr>
          <p:cNvPr id="86" name="Google Shape;86;p17"/>
          <p:cNvSpPr txBox="1"/>
          <p:nvPr/>
        </p:nvSpPr>
        <p:spPr>
          <a:xfrm>
            <a:off x="310900" y="3768600"/>
            <a:ext cx="8723400" cy="1150800"/>
          </a:xfrm>
          <a:prstGeom prst="rect">
            <a:avLst/>
          </a:prstGeom>
          <a:noFill/>
          <a:ln>
            <a:noFill/>
          </a:ln>
        </p:spPr>
        <p:txBody>
          <a:bodyPr anchorCtr="0" anchor="t" bIns="91425" lIns="91425" spcFirstLastPara="1" rIns="91425" wrap="square" tIns="91425">
            <a:noAutofit/>
          </a:bodyPr>
          <a:lstStyle/>
          <a:p>
            <a:pPr indent="0" lvl="0" marL="0" rtl="0" algn="l">
              <a:lnSpc>
                <a:spcPct val="125000"/>
              </a:lnSpc>
              <a:spcBef>
                <a:spcPts val="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355600" lvl="0" marL="457200" rtl="0" algn="l">
              <a:lnSpc>
                <a:spcPct val="125000"/>
              </a:lnSpc>
              <a:spcBef>
                <a:spcPts val="0"/>
              </a:spcBef>
              <a:spcAft>
                <a:spcPts val="0"/>
              </a:spcAft>
              <a:buSzPts val="2000"/>
              <a:buFont typeface="Avenir"/>
              <a:buChar char="●"/>
            </a:pPr>
            <a:r>
              <a:rPr lang="en" sz="2000">
                <a:latin typeface="Avenir"/>
                <a:ea typeface="Avenir"/>
                <a:cs typeface="Avenir"/>
                <a:sym typeface="Avenir"/>
              </a:rPr>
              <a:t>After completing your commitments and considering the five principles in this unit, you will choose a product or service.</a:t>
            </a:r>
            <a:endParaRPr sz="2000">
              <a:latin typeface="Avenir"/>
              <a:ea typeface="Avenir"/>
              <a:cs typeface="Avenir"/>
              <a:sym typeface="Avenir"/>
            </a:endParaRPr>
          </a:p>
          <a:p>
            <a:pPr indent="0" lvl="0" marL="0" rtl="0" algn="l">
              <a:spcBef>
                <a:spcPts val="0"/>
              </a:spcBef>
              <a:spcAft>
                <a:spcPts val="0"/>
              </a:spcAft>
              <a:buNone/>
            </a:pPr>
            <a:r>
              <a:t/>
            </a:r>
            <a:endParaRPr sz="2000">
              <a:latin typeface="Avenir"/>
              <a:ea typeface="Avenir"/>
              <a:cs typeface="Avenir"/>
              <a:sym typeface="Avenir"/>
            </a:endParaRPr>
          </a:p>
        </p:txBody>
      </p:sp>
      <p:pic>
        <p:nvPicPr>
          <p:cNvPr id="87" name="Google Shape;87;p17"/>
          <p:cNvPicPr preferRelativeResize="0"/>
          <p:nvPr/>
        </p:nvPicPr>
        <p:blipFill rotWithShape="1">
          <a:blip r:embed="rId3">
            <a:alphaModFix/>
          </a:blip>
          <a:srcRect b="0" l="0" r="0" t="4625"/>
          <a:stretch/>
        </p:blipFill>
        <p:spPr>
          <a:xfrm>
            <a:off x="0" y="512075"/>
            <a:ext cx="4571999" cy="3256525"/>
          </a:xfrm>
          <a:prstGeom prst="rect">
            <a:avLst/>
          </a:prstGeom>
          <a:noFill/>
          <a:ln>
            <a:noFill/>
          </a:ln>
        </p:spPr>
      </p:pic>
      <p:sp>
        <p:nvSpPr>
          <p:cNvPr id="88" name="Google Shape;88;p17"/>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INTRODUCTION | LEARN</a:t>
            </a:r>
            <a:endParaRPr b="1" sz="1800">
              <a:solidFill>
                <a:srgbClr val="FFEFDB"/>
              </a:solidFill>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1 | LEARN</a:t>
            </a:r>
            <a:endParaRPr b="1" sz="1800">
              <a:solidFill>
                <a:srgbClr val="FFEFDB"/>
              </a:solidFill>
              <a:latin typeface="Avenir"/>
              <a:ea typeface="Avenir"/>
              <a:cs typeface="Avenir"/>
              <a:sym typeface="Avenir"/>
            </a:endParaRPr>
          </a:p>
        </p:txBody>
      </p:sp>
      <p:pic>
        <p:nvPicPr>
          <p:cNvPr id="94" name="Google Shape;94;p18"/>
          <p:cNvPicPr preferRelativeResize="0"/>
          <p:nvPr/>
        </p:nvPicPr>
        <p:blipFill>
          <a:blip r:embed="rId3">
            <a:alphaModFix/>
          </a:blip>
          <a:stretch>
            <a:fillRect/>
          </a:stretch>
        </p:blipFill>
        <p:spPr>
          <a:xfrm>
            <a:off x="114300" y="1545325"/>
            <a:ext cx="8915400" cy="2398248"/>
          </a:xfrm>
          <a:prstGeom prst="rect">
            <a:avLst/>
          </a:prstGeom>
          <a:noFill/>
          <a:ln>
            <a:noFill/>
          </a:ln>
        </p:spPr>
      </p:pic>
      <p:sp>
        <p:nvSpPr>
          <p:cNvPr id="95" name="Google Shape;95;p18"/>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 ARE WORTHY TO SUCCEED</a:t>
            </a:r>
            <a:r>
              <a:rPr b="1" lang="en" sz="2100">
                <a:latin typeface="Avenir"/>
                <a:ea typeface="Avenir"/>
                <a:cs typeface="Avenir"/>
                <a:sym typeface="Avenir"/>
              </a:rPr>
              <a:t> </a:t>
            </a:r>
            <a:endParaRPr b="1" sz="2100">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nvSpPr>
        <p:spPr>
          <a:xfrm>
            <a:off x="310900" y="1157300"/>
            <a:ext cx="8723400" cy="31041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How many babies do you see?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of these babies is not worthy of attention, love, or success?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Which of these babies will be the most successful or happy?</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
        <p:nvSpPr>
          <p:cNvPr id="101" name="Google Shape;101;p19"/>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1 | LEARN</a:t>
            </a:r>
            <a:endParaRPr b="1" sz="1800">
              <a:solidFill>
                <a:srgbClr val="FFEFDB"/>
              </a:solidFill>
              <a:latin typeface="Avenir"/>
              <a:ea typeface="Avenir"/>
              <a:cs typeface="Avenir"/>
              <a:sym typeface="Avenir"/>
            </a:endParaRPr>
          </a:p>
        </p:txBody>
      </p:sp>
      <p:sp>
        <p:nvSpPr>
          <p:cNvPr id="102" name="Google Shape;102;p19"/>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 ARE WORTHY TO SUCCEED </a:t>
            </a:r>
            <a:endParaRPr b="1" sz="2100">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nvSpPr>
        <p:spPr>
          <a:xfrm>
            <a:off x="310900" y="1157300"/>
            <a:ext cx="8723400" cy="2559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DISCUSS:</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Were any of us born to be less successful in life?</a:t>
            </a:r>
            <a:endParaRPr sz="23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Do events in your past or differences in your family situation ensure that you will succeed or fail in life?</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
        <p:nvSpPr>
          <p:cNvPr id="108" name="Google Shape;108;p20"/>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1 | LEARN</a:t>
            </a:r>
            <a:endParaRPr b="1" sz="1800">
              <a:solidFill>
                <a:srgbClr val="FFEFDB"/>
              </a:solidFill>
              <a:latin typeface="Avenir"/>
              <a:ea typeface="Avenir"/>
              <a:cs typeface="Avenir"/>
              <a:sym typeface="Avenir"/>
            </a:endParaRPr>
          </a:p>
        </p:txBody>
      </p:sp>
      <p:sp>
        <p:nvSpPr>
          <p:cNvPr id="109" name="Google Shape;109;p20"/>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 ARE WORTHY TO SUCCEED </a:t>
            </a:r>
            <a:endParaRPr b="1" sz="2100">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1"/>
          <p:cNvSpPr txBox="1"/>
          <p:nvPr/>
        </p:nvSpPr>
        <p:spPr>
          <a:xfrm>
            <a:off x="310900" y="1157300"/>
            <a:ext cx="8723400" cy="15714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800"/>
              </a:spcBef>
              <a:spcAft>
                <a:spcPts val="0"/>
              </a:spcAft>
              <a:buNone/>
            </a:pPr>
            <a:r>
              <a:rPr b="1" lang="en" sz="2000">
                <a:latin typeface="Avenir"/>
                <a:ea typeface="Avenir"/>
                <a:cs typeface="Avenir"/>
                <a:sym typeface="Avenir"/>
              </a:rPr>
              <a:t>ACT:</a:t>
            </a:r>
            <a:endParaRPr b="1" sz="2000">
              <a:latin typeface="Avenir"/>
              <a:ea typeface="Avenir"/>
              <a:cs typeface="Avenir"/>
              <a:sym typeface="Avenir"/>
            </a:endParaRPr>
          </a:p>
          <a:p>
            <a:pPr indent="-374650" lvl="0" marL="457200" rtl="0" algn="l">
              <a:lnSpc>
                <a:spcPct val="125000"/>
              </a:lnSpc>
              <a:spcBef>
                <a:spcPts val="800"/>
              </a:spcBef>
              <a:spcAft>
                <a:spcPts val="0"/>
              </a:spcAft>
              <a:buSzPts val="2300"/>
              <a:buFont typeface="Avenir"/>
              <a:buChar char="●"/>
            </a:pPr>
            <a:r>
              <a:rPr lang="en" sz="2300">
                <a:latin typeface="Avenir"/>
                <a:ea typeface="Avenir"/>
                <a:cs typeface="Avenir"/>
                <a:sym typeface="Avenir"/>
              </a:rPr>
              <a:t>Remember, each of us is worthy to succeed in business.</a:t>
            </a:r>
            <a:endParaRPr sz="2300">
              <a:latin typeface="Avenir"/>
              <a:ea typeface="Avenir"/>
              <a:cs typeface="Avenir"/>
              <a:sym typeface="Avenir"/>
            </a:endParaRPr>
          </a:p>
          <a:p>
            <a:pPr indent="0" lvl="0" marL="0" rtl="0" algn="l">
              <a:lnSpc>
                <a:spcPct val="100000"/>
              </a:lnSpc>
              <a:spcBef>
                <a:spcPts val="800"/>
              </a:spcBef>
              <a:spcAft>
                <a:spcPts val="0"/>
              </a:spcAft>
              <a:buNone/>
            </a:pPr>
            <a:r>
              <a:t/>
            </a:r>
            <a:endParaRPr sz="2300">
              <a:latin typeface="Avenir"/>
              <a:ea typeface="Avenir"/>
              <a:cs typeface="Avenir"/>
              <a:sym typeface="Avenir"/>
            </a:endParaRPr>
          </a:p>
        </p:txBody>
      </p:sp>
      <p:sp>
        <p:nvSpPr>
          <p:cNvPr id="115" name="Google Shape;115;p21"/>
          <p:cNvSpPr/>
          <p:nvPr/>
        </p:nvSpPr>
        <p:spPr>
          <a:xfrm>
            <a:off x="0" y="0"/>
            <a:ext cx="9144000" cy="508800"/>
          </a:xfrm>
          <a:prstGeom prst="rect">
            <a:avLst/>
          </a:prstGeom>
          <a:solidFill>
            <a:srgbClr val="D22630"/>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1" lang="en" sz="1800">
                <a:solidFill>
                  <a:srgbClr val="FFEFDB"/>
                </a:solidFill>
                <a:latin typeface="Avenir"/>
                <a:ea typeface="Avenir"/>
                <a:cs typeface="Avenir"/>
                <a:sym typeface="Avenir"/>
              </a:rPr>
              <a:t> UNIT 2: PRODUCT			     	    	   				   	    PRINCIPLE 1 | LEARN</a:t>
            </a:r>
            <a:endParaRPr b="1" sz="1800">
              <a:solidFill>
                <a:srgbClr val="FFEFDB"/>
              </a:solidFill>
              <a:latin typeface="Avenir"/>
              <a:ea typeface="Avenir"/>
              <a:cs typeface="Avenir"/>
              <a:sym typeface="Avenir"/>
            </a:endParaRPr>
          </a:p>
        </p:txBody>
      </p:sp>
      <p:sp>
        <p:nvSpPr>
          <p:cNvPr id="116" name="Google Shape;116;p21"/>
          <p:cNvSpPr txBox="1"/>
          <p:nvPr/>
        </p:nvSpPr>
        <p:spPr>
          <a:xfrm>
            <a:off x="311700" y="438900"/>
            <a:ext cx="87225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latin typeface="Avenir"/>
                <a:ea typeface="Avenir"/>
                <a:cs typeface="Avenir"/>
                <a:sym typeface="Avenir"/>
              </a:rPr>
              <a:t>Principle 1</a:t>
            </a:r>
            <a:endParaRPr b="1" sz="1600">
              <a:latin typeface="Avenir"/>
              <a:ea typeface="Avenir"/>
              <a:cs typeface="Avenir"/>
              <a:sym typeface="Avenir"/>
            </a:endParaRPr>
          </a:p>
          <a:p>
            <a:pPr indent="0" lvl="0" marL="0" rtl="0" algn="ctr">
              <a:spcBef>
                <a:spcPts val="0"/>
              </a:spcBef>
              <a:spcAft>
                <a:spcPts val="0"/>
              </a:spcAft>
              <a:buNone/>
            </a:pPr>
            <a:r>
              <a:rPr b="1" lang="en" sz="2100">
                <a:latin typeface="Avenir"/>
                <a:ea typeface="Avenir"/>
                <a:cs typeface="Avenir"/>
                <a:sym typeface="Avenir"/>
              </a:rPr>
              <a:t>KNOW YOU ARE WORTHY TO SUCCEED </a:t>
            </a:r>
            <a:endParaRPr b="1" sz="2100">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