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3">
          <p15:clr>
            <a:srgbClr val="A4A3A4"/>
          </p15:clr>
        </p15:guide>
        <p15:guide id="2" pos="2880">
          <p15:clr>
            <a:srgbClr val="A4A3A4"/>
          </p15:clr>
        </p15:guide>
        <p15:guide id="3" pos="196">
          <p15:clr>
            <a:srgbClr val="9AA0A6"/>
          </p15:clr>
        </p15:guide>
        <p15:guide id="4" pos="288">
          <p15:clr>
            <a:srgbClr val="9AA0A6"/>
          </p15:clr>
        </p15:guide>
        <p15:guide id="5" pos="75">
          <p15:clr>
            <a:srgbClr val="9AA0A6"/>
          </p15:clr>
        </p15:guide>
        <p15:guide id="6" pos="5691">
          <p15:clr>
            <a:srgbClr val="9AA0A6"/>
          </p15:clr>
        </p15:guide>
        <p15:guide id="7" orient="horz" pos="3099">
          <p15:clr>
            <a:srgbClr val="9AA0A6"/>
          </p15:clr>
        </p15:guide>
        <p15:guide id="8" orient="horz" pos="75">
          <p15:clr>
            <a:srgbClr val="9AA0A6"/>
          </p15:clr>
        </p15:guide>
        <p15:guide id="9" orient="horz" pos="726">
          <p15:clr>
            <a:srgbClr val="9AA0A6"/>
          </p15:clr>
        </p15:guide>
        <p15:guide id="10" orient="horz" pos="27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3" orient="horz"/>
        <p:guide pos="2880"/>
        <p:guide pos="196"/>
        <p:guide pos="288"/>
        <p:guide pos="75"/>
        <p:guide pos="5691"/>
        <p:guide pos="3099" orient="horz"/>
        <p:guide pos="75" orient="horz"/>
        <p:guide pos="726" orient="horz"/>
        <p:guide pos="27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68db7400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68db740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68db74007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b68db74007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ba0cb2ed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ba0cb2ed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68db74007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b68db74007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68db74007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b68db74007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68db74007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b68db74007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68db74007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68db74007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68db74007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68db74007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68db74007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b68db74007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68db74007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b68db74007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68db74007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b68db74007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68db74007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68db7400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b68db74007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b68db74007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b68db74007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b68db74007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68db74007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b68db74007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b68db74007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b68db74007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ba0cb2ed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ba0cb2ed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b68db74007_0_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b68db74007_0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b68db74007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b68db74007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b68db74007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b68db74007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b68db74007_0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b68db74007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68db74007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68db74007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68db74007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b68db74007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b68db74007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b68db74007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b68db74007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b68db74007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b68db74007_0_5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b68db74007_0_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b68db74007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b68db74007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b68db74007_0_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b68db74007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b68db74007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b68db74007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b68db74007_0_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b68db74007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b68db74007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b68db74007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b68db74007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b68db74007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b68db74007_0_5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b68db74007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68db74007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68db74007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b68db74007_0_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b68db74007_0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b68db74007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b68db74007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b68db74007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b68db74007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b68db74007_0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b68db74007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b68db74007_0_7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b68db74007_0_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b68db74007_0_7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b68db74007_0_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b68db74007_0_8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b68db74007_0_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dba0cb2ed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dba0cb2ed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68db74007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b68db74007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68db74007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b68db74007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b68db74007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b68db74007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68db74007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b68db74007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68db74007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b68db74007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1150" y="-14000"/>
            <a:ext cx="9144000" cy="693900"/>
          </a:xfrm>
          <a:prstGeom prst="rect">
            <a:avLst/>
          </a:prstGeom>
          <a:solidFill>
            <a:srgbClr val="1B3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00" y="76201"/>
            <a:ext cx="3017519" cy="69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0" l="69" r="0" t="40334"/>
          <a:stretch/>
        </p:blipFill>
        <p:spPr>
          <a:xfrm flipH="1" rot="10800000">
            <a:off x="0" y="4052474"/>
            <a:ext cx="9144003" cy="9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041575" y="76200"/>
            <a:ext cx="199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UNIT 3: PLAN</a:t>
            </a:r>
            <a:endParaRPr sz="22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2169" y="714075"/>
            <a:ext cx="3639656" cy="350451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0" y="4953075"/>
            <a:ext cx="9144000" cy="190500"/>
          </a:xfrm>
          <a:prstGeom prst="rect">
            <a:avLst/>
          </a:prstGeom>
          <a:solidFill>
            <a:srgbClr val="1B322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BUSINESS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312750" y="1152150"/>
            <a:ext cx="8721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Turn to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page 56 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the resource section of your workbook or the next slides.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This is a sample business plan based on the 6P’s.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order to certify or earn an MBS Certificate, you will need to complete a similar plan for your own business online via myPlatform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b="8865" l="2738" r="2501" t="4306"/>
          <a:stretch/>
        </p:blipFill>
        <p:spPr>
          <a:xfrm>
            <a:off x="852165" y="508800"/>
            <a:ext cx="7439662" cy="4410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BUSINESS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7" name="Google Shape;137;p24"/>
          <p:cNvSpPr txBox="1"/>
          <p:nvPr/>
        </p:nvSpPr>
        <p:spPr>
          <a:xfrm>
            <a:off x="312750" y="1152150"/>
            <a:ext cx="8721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PLAN: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/>
          </a:blip>
          <a:srcRect b="44023" l="2592" r="52246" t="4480"/>
          <a:stretch/>
        </p:blipFill>
        <p:spPr>
          <a:xfrm>
            <a:off x="1867950" y="1152150"/>
            <a:ext cx="5106970" cy="376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BUSINESS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p25"/>
          <p:cNvSpPr txBox="1"/>
          <p:nvPr/>
        </p:nvSpPr>
        <p:spPr>
          <a:xfrm>
            <a:off x="312750" y="1152150"/>
            <a:ext cx="8721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PRODUCT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 rotWithShape="1">
          <a:blip r:embed="rId3">
            <a:alphaModFix/>
          </a:blip>
          <a:srcRect b="9264" l="2705" r="52284" t="56970"/>
          <a:stretch/>
        </p:blipFill>
        <p:spPr>
          <a:xfrm>
            <a:off x="1838900" y="1152150"/>
            <a:ext cx="7143276" cy="34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BUSINESS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312750" y="1152150"/>
            <a:ext cx="8721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PROMOTION: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 rotWithShape="1">
          <a:blip r:embed="rId3">
            <a:alphaModFix/>
          </a:blip>
          <a:srcRect b="45917" l="52592" r="2437" t="5742"/>
          <a:stretch/>
        </p:blipFill>
        <p:spPr>
          <a:xfrm>
            <a:off x="2565375" y="1152150"/>
            <a:ext cx="5417006" cy="376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0" name="Google Shape;160;p27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BUSINESS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1" name="Google Shape;161;p27"/>
          <p:cNvSpPr txBox="1"/>
          <p:nvPr/>
        </p:nvSpPr>
        <p:spPr>
          <a:xfrm>
            <a:off x="312750" y="1152150"/>
            <a:ext cx="8721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PAPERWORK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 b="8887" l="52557" r="2494" t="57175"/>
          <a:stretch/>
        </p:blipFill>
        <p:spPr>
          <a:xfrm>
            <a:off x="2165850" y="1152150"/>
            <a:ext cx="6863852" cy="33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8" name="Google Shape;168;p28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BUSINESS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9" name="Google Shape;169;p28"/>
          <p:cNvSpPr txBox="1"/>
          <p:nvPr/>
        </p:nvSpPr>
        <p:spPr>
          <a:xfrm>
            <a:off x="312750" y="1152150"/>
            <a:ext cx="8718000" cy="20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could these questions help to develop your business?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are some way applying the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6P’s of Business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will help your business grow?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0" name="Google Shape;170;p28"/>
          <p:cNvSpPr txBox="1"/>
          <p:nvPr/>
        </p:nvSpPr>
        <p:spPr>
          <a:xfrm>
            <a:off x="319200" y="3657375"/>
            <a:ext cx="8703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Set a time to work on your blank business plan on page 61 or in your notebook.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312750" y="1152150"/>
            <a:ext cx="8718000" cy="20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Turn to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page 4 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your workbook to Unit 1 or the next slide.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Look at the list of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Your Life Areas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that you filled out. Now you will be filling in your Quality of Life Plan.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3" name="Google Shape;183;p30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4" name="Google Shape;184;p30"/>
          <p:cNvPicPr preferRelativeResize="0"/>
          <p:nvPr/>
        </p:nvPicPr>
        <p:blipFill rotWithShape="1">
          <a:blip r:embed="rId3">
            <a:alphaModFix/>
          </a:blip>
          <a:srcRect b="8940" l="6176" r="4958" t="4087"/>
          <a:stretch/>
        </p:blipFill>
        <p:spPr>
          <a:xfrm>
            <a:off x="2925313" y="1152150"/>
            <a:ext cx="3293375" cy="376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0" name="Google Shape;190;p31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1" name="Google Shape;191;p31"/>
          <p:cNvSpPr txBox="1"/>
          <p:nvPr/>
        </p:nvSpPr>
        <p:spPr>
          <a:xfrm>
            <a:off x="312750" y="1152150"/>
            <a:ext cx="8718000" cy="20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Turn to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page 10 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your workbook, or on the next slide and look at the image of two bicycles.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0" y="0"/>
            <a:ext cx="9144000" cy="11679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UNIT 3: PLAN</a:t>
            </a:r>
            <a:endParaRPr b="1" sz="2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572000" y="1152150"/>
            <a:ext cx="44622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Avenir"/>
                <a:ea typeface="Avenir"/>
                <a:cs typeface="Avenir"/>
                <a:sym typeface="Avenir"/>
              </a:rPr>
              <a:t>THREE PLANS</a:t>
            </a:r>
            <a:endParaRPr b="1" sz="22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AutoNum type="arabicPeriod"/>
            </a:pPr>
            <a:r>
              <a:rPr b="1" lang="en" sz="2200">
                <a:latin typeface="Avenir"/>
                <a:ea typeface="Avenir"/>
                <a:cs typeface="Avenir"/>
                <a:sym typeface="Avenir"/>
              </a:rPr>
              <a:t>Plan for Business.</a:t>
            </a:r>
            <a:endParaRPr b="1" sz="22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AutoNum type="arabicPeriod"/>
            </a:pPr>
            <a:r>
              <a:rPr b="1" lang="en" sz="2200">
                <a:latin typeface="Avenir"/>
                <a:ea typeface="Avenir"/>
                <a:cs typeface="Avenir"/>
                <a:sym typeface="Avenir"/>
              </a:rPr>
              <a:t>Plan for Home.</a:t>
            </a:r>
            <a:endParaRPr b="1" sz="22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AutoNum type="arabicPeriod"/>
            </a:pPr>
            <a:r>
              <a:rPr b="1" lang="en" sz="2200">
                <a:latin typeface="Avenir"/>
                <a:ea typeface="Avenir"/>
                <a:cs typeface="Avenir"/>
                <a:sym typeface="Avenir"/>
              </a:rPr>
              <a:t>Plan to Serve the Community.</a:t>
            </a:r>
            <a:endParaRPr b="1" sz="22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50" y="1268375"/>
            <a:ext cx="3912594" cy="37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7" name="Google Shape;197;p32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8" name="Google Shape;1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1491550"/>
            <a:ext cx="8915400" cy="2869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4" name="Google Shape;204;p33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5" name="Google Shape;205;p33"/>
          <p:cNvSpPr txBox="1"/>
          <p:nvPr/>
        </p:nvSpPr>
        <p:spPr>
          <a:xfrm>
            <a:off x="312750" y="1152150"/>
            <a:ext cx="8784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do you see?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If you tried to ride the bicycle on the left what would happen?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If a wheel isn’t round and balanced, can it roll forward?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Why does a well-rounded wheel work better than one that is out of balance?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Either wheel above could represent your life. What kind of wheel do you think you would like?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1" name="Google Shape;211;p34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513" y="1152150"/>
            <a:ext cx="7066964" cy="37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8" name="Google Shape;218;p35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9" name="Google Shape;219;p35"/>
          <p:cNvSpPr txBox="1"/>
          <p:nvPr/>
        </p:nvSpPr>
        <p:spPr>
          <a:xfrm>
            <a:off x="312750" y="1152150"/>
            <a:ext cx="8784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Turn to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page 11 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your workbook, or to the next slide to the blank wheel.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5" name="Google Shape;225;p36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26" name="Google Shape;2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6713" y="1152150"/>
            <a:ext cx="5410570" cy="376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2" name="Google Shape;232;p37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3" name="Google Shape;233;p37"/>
          <p:cNvSpPr txBox="1"/>
          <p:nvPr/>
        </p:nvSpPr>
        <p:spPr>
          <a:xfrm>
            <a:off x="312750" y="1152150"/>
            <a:ext cx="8784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5 box = I am very happy with this area of my life.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4 box = I am usually happy with this area of my life.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3 box = I am occasionally happy with the area of my life.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2 box = Sometimes I am unhappy with this area of my life.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 box = I am unhappy with this area in my life.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9" name="Google Shape;239;p38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0" name="Google Shape;240;p38"/>
          <p:cNvSpPr txBox="1"/>
          <p:nvPr/>
        </p:nvSpPr>
        <p:spPr>
          <a:xfrm>
            <a:off x="312750" y="1152150"/>
            <a:ext cx="8784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(Insert blank Quality of Life Wheel)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6" name="Google Shape;246;p39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7" name="Google Shape;247;p39"/>
          <p:cNvSpPr txBox="1"/>
          <p:nvPr/>
        </p:nvSpPr>
        <p:spPr>
          <a:xfrm>
            <a:off x="312750" y="1152150"/>
            <a:ext cx="8784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Look again at the sample life wheel on the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bottom of page 10 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of your workbook, or the next slide.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3" name="Google Shape;253;p40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4" name="Google Shape;2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513" y="1152150"/>
            <a:ext cx="7066964" cy="37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0" name="Google Shape;260;p41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1" name="Google Shape;261;p41"/>
          <p:cNvSpPr txBox="1"/>
          <p:nvPr/>
        </p:nvSpPr>
        <p:spPr>
          <a:xfrm>
            <a:off x="312750" y="1152150"/>
            <a:ext cx="8784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Connect the marks on your Quality of Life Wheel.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shape does your connected line make?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If the wheel of your bicycle was the shape of your connected line, would you be smiling and having fun?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0900" y="1152150"/>
            <a:ext cx="8703000" cy="31476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Last Week’s Promises:</a:t>
            </a:r>
            <a:endParaRPr b="1"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Business Plan:</a:t>
            </a:r>
            <a:r>
              <a:rPr b="1" i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Choose your product or service for your business. Talk to at least 6 customers or competitors.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Home Quality of Life Plan:</a:t>
            </a:r>
            <a:r>
              <a:rPr b="1" i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Choose to improve a specific area from your Home Plan.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Savings:</a:t>
            </a:r>
            <a:r>
              <a:rPr b="1" i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Save money, even just a coin or two.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	    	           		  						   REPORT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311700" y="438900"/>
            <a:ext cx="872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REPORT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311700" y="4042275"/>
            <a:ext cx="8703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Business Spotlight </a:t>
            </a:r>
            <a:r>
              <a:rPr lang="en" sz="2000">
                <a:latin typeface="Avenir"/>
                <a:ea typeface="Avenir"/>
                <a:cs typeface="Avenir"/>
                <a:sym typeface="Avenir"/>
              </a:rPr>
              <a:t>presentation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7" name="Google Shape;267;p42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8" name="Google Shape;268;p42"/>
          <p:cNvSpPr txBox="1"/>
          <p:nvPr/>
        </p:nvSpPr>
        <p:spPr>
          <a:xfrm>
            <a:off x="312750" y="1152150"/>
            <a:ext cx="8784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After you write and score the eight important areas in your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Quality of Life Plan, 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choose an area you want to work on first and think of an action step to improve that area. 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the workbook box titled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Your Life Areas 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write action step goals for each area. (On the next slide is an example)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4" name="Google Shape;274;p43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5" name="Google Shape;275;p43"/>
          <p:cNvSpPr txBox="1"/>
          <p:nvPr/>
        </p:nvSpPr>
        <p:spPr>
          <a:xfrm>
            <a:off x="312750" y="1152150"/>
            <a:ext cx="87180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Here’s an example: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Life Area #3: Financial – Action Step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Save a set amount each week.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Life Area #7: Family – Action Step: 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Have a weekly family night.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1" name="Google Shape;281;p44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HOME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2" name="Google Shape;282;p44"/>
          <p:cNvSpPr txBox="1"/>
          <p:nvPr/>
        </p:nvSpPr>
        <p:spPr>
          <a:xfrm>
            <a:off x="312750" y="1152150"/>
            <a:ext cx="87180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Write action steps for each of these eight areas.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These action steps are goals for you to achieve balance and improve your quality of life.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These personal long-term life goals will be your Home Plan.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○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We sometimes also call this a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Quality of Life Plan.</a:t>
            </a:r>
            <a:endParaRPr b="1"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5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8" name="Google Shape;288;p45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TO SERVE THE COMMUNITY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89" name="Google Shape;289;p45"/>
          <p:cNvPicPr preferRelativeResize="0"/>
          <p:nvPr/>
        </p:nvPicPr>
        <p:blipFill rotWithShape="1">
          <a:blip r:embed="rId3">
            <a:alphaModFix/>
          </a:blip>
          <a:srcRect b="0" l="25689" r="1306" t="0"/>
          <a:stretch/>
        </p:blipFill>
        <p:spPr>
          <a:xfrm>
            <a:off x="0" y="1152150"/>
            <a:ext cx="4572000" cy="376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5"/>
          <p:cNvPicPr preferRelativeResize="0"/>
          <p:nvPr/>
        </p:nvPicPr>
        <p:blipFill rotWithShape="1">
          <a:blip r:embed="rId4">
            <a:alphaModFix/>
          </a:blip>
          <a:srcRect b="11119" l="0" r="0" t="0"/>
          <a:stretch/>
        </p:blipFill>
        <p:spPr>
          <a:xfrm>
            <a:off x="4572000" y="1152150"/>
            <a:ext cx="4572000" cy="376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6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6" name="Google Shape;296;p46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TO SERVE THE COMMUNITY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97" name="Google Shape;297;p46"/>
          <p:cNvPicPr preferRelativeResize="0"/>
          <p:nvPr/>
        </p:nvPicPr>
        <p:blipFill rotWithShape="1">
          <a:blip r:embed="rId3">
            <a:alphaModFix/>
          </a:blip>
          <a:srcRect b="10519" l="0" r="0" t="22004"/>
          <a:stretch/>
        </p:blipFill>
        <p:spPr>
          <a:xfrm>
            <a:off x="0" y="1152150"/>
            <a:ext cx="3900473" cy="376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6"/>
          <p:cNvPicPr preferRelativeResize="0"/>
          <p:nvPr/>
        </p:nvPicPr>
        <p:blipFill rotWithShape="1">
          <a:blip r:embed="rId4">
            <a:alphaModFix/>
          </a:blip>
          <a:srcRect b="0" l="2930" r="10892" t="0"/>
          <a:stretch/>
        </p:blipFill>
        <p:spPr>
          <a:xfrm>
            <a:off x="3900475" y="1152150"/>
            <a:ext cx="5243525" cy="376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7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4" name="Google Shape;304;p47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TO SERVE THE COMMUNITY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5" name="Google Shape;305;p47"/>
          <p:cNvSpPr txBox="1"/>
          <p:nvPr/>
        </p:nvSpPr>
        <p:spPr>
          <a:xfrm>
            <a:off x="312750" y="1152150"/>
            <a:ext cx="8718000" cy="3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do you see in these images?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Why do you think they chose to do service when they could have been doing something else?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do you think these group service projects helped their communities, home and businesses?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could giving service help our group and help others?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/>
          <p:nvPr/>
        </p:nvSpPr>
        <p:spPr>
          <a:xfrm>
            <a:off x="4572000" y="1152150"/>
            <a:ext cx="4462200" cy="3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This group in Benin organized a project to clean the weeds and debris from the local lake, thus clearing paths for transportation and improving the environment.</a:t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11" name="Google Shape;311;p48"/>
          <p:cNvPicPr preferRelativeResize="0"/>
          <p:nvPr/>
        </p:nvPicPr>
        <p:blipFill rotWithShape="1">
          <a:blip r:embed="rId3">
            <a:alphaModFix/>
          </a:blip>
          <a:srcRect b="0" l="10444" r="14412" t="0"/>
          <a:stretch/>
        </p:blipFill>
        <p:spPr>
          <a:xfrm>
            <a:off x="0" y="1152150"/>
            <a:ext cx="4572001" cy="376732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8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TO SERVE THE COMMUNITY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3" name="Google Shape;313;p48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9"/>
          <p:cNvSpPr txBox="1"/>
          <p:nvPr/>
        </p:nvSpPr>
        <p:spPr>
          <a:xfrm>
            <a:off x="4572000" y="1152150"/>
            <a:ext cx="4462200" cy="3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long would it have taken one person to collect all the weeds?</a:t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19" name="Google Shape;319;p49"/>
          <p:cNvPicPr preferRelativeResize="0"/>
          <p:nvPr/>
        </p:nvPicPr>
        <p:blipFill rotWithShape="1">
          <a:blip r:embed="rId3">
            <a:alphaModFix/>
          </a:blip>
          <a:srcRect b="0" l="10444" r="14412" t="0"/>
          <a:stretch/>
        </p:blipFill>
        <p:spPr>
          <a:xfrm>
            <a:off x="0" y="1152150"/>
            <a:ext cx="4572001" cy="376732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9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TO SERVE THE COMMUNITY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1" name="Google Shape;321;p49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"/>
          <p:cNvSpPr txBox="1"/>
          <p:nvPr/>
        </p:nvSpPr>
        <p:spPr>
          <a:xfrm>
            <a:off x="4572000" y="1152150"/>
            <a:ext cx="4462200" cy="3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This group is cleaning up the streets near the market area where members sell their products.</a:t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do you think the group members are feeling?</a:t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7" name="Google Shape;327;p50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TO SERVE THE COMMUNITY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28" name="Google Shape;328;p50"/>
          <p:cNvPicPr preferRelativeResize="0"/>
          <p:nvPr/>
        </p:nvPicPr>
        <p:blipFill rotWithShape="1">
          <a:blip r:embed="rId3">
            <a:alphaModFix/>
          </a:blip>
          <a:srcRect b="0" l="25689" r="1306" t="0"/>
          <a:stretch/>
        </p:blipFill>
        <p:spPr>
          <a:xfrm>
            <a:off x="0" y="1152150"/>
            <a:ext cx="4572000" cy="376732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0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1"/>
          <p:cNvSpPr txBox="1"/>
          <p:nvPr/>
        </p:nvSpPr>
        <p:spPr>
          <a:xfrm>
            <a:off x="4572000" y="1152150"/>
            <a:ext cx="4462200" cy="3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This group has spent days preparing a dance and presentation for the local care center facility for the elderly. Here they are performing their dance.</a:t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5" name="Google Shape;335;p51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TO SERVE THE COMMUNITY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36" name="Google Shape;336;p51"/>
          <p:cNvPicPr preferRelativeResize="0"/>
          <p:nvPr/>
        </p:nvPicPr>
        <p:blipFill rotWithShape="1">
          <a:blip r:embed="rId3">
            <a:alphaModFix/>
          </a:blip>
          <a:srcRect b="11119" l="0" r="0" t="0"/>
          <a:stretch/>
        </p:blipFill>
        <p:spPr>
          <a:xfrm>
            <a:off x="0" y="1152150"/>
            <a:ext cx="4572000" cy="376732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1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0900" y="1152150"/>
            <a:ext cx="1338900" cy="388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REPORT:</a:t>
            </a:r>
            <a:endParaRPr b="1"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buNone/>
            </a:pPr>
            <a:r>
              <a:t/>
            </a:r>
            <a:endParaRPr sz="19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310900" y="2668275"/>
            <a:ext cx="8723400" cy="2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did you learn last week as you kept your promises?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problems did you have as you tried to keep your commitments?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can we do to help everyone keep weekly promises?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3888" y="657100"/>
            <a:ext cx="4221014" cy="20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		    	          	   						   REPORT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2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TO SERVE THE COMMUNITY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3" name="Google Shape;343;p52"/>
          <p:cNvSpPr txBox="1"/>
          <p:nvPr/>
        </p:nvSpPr>
        <p:spPr>
          <a:xfrm>
            <a:off x="312750" y="1152150"/>
            <a:ext cx="87180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Let’s start making our community service plan.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are some problems or needs in our community?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Is there a problem or need our group could help solve?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is something we could do as a group service project that might help solve this problem?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Would each of you be willing to support a service project?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4" name="Google Shape;344;p52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3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TO SERVE THE COMMUNITY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0" name="Google Shape;350;p53"/>
          <p:cNvSpPr txBox="1"/>
          <p:nvPr/>
        </p:nvSpPr>
        <p:spPr>
          <a:xfrm>
            <a:off x="312750" y="1152150"/>
            <a:ext cx="87180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As a group answer the following questions and list the answers on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page 12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of your workbook or another notebook.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do we want to do for a group service project?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When? Where? What’s your part?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Have fun and get it done!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1" name="Google Shape;351;p53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4"/>
          <p:cNvSpPr txBox="1"/>
          <p:nvPr/>
        </p:nvSpPr>
        <p:spPr>
          <a:xfrm>
            <a:off x="311700" y="438900"/>
            <a:ext cx="872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PRINCIPLES SUMMARY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7" name="Google Shape;357;p54"/>
          <p:cNvSpPr txBox="1"/>
          <p:nvPr/>
        </p:nvSpPr>
        <p:spPr>
          <a:xfrm>
            <a:off x="310900" y="1098000"/>
            <a:ext cx="87402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Avenir"/>
              <a:buAutoNum type="arabicPeriod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Plan for Business.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Avenir"/>
              <a:buAutoNum type="arabicPeriod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Plan for Home.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Avenir"/>
              <a:buAutoNum type="arabicPeriod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Plan to Serve the Community.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8" name="Google Shape;358;p54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	    						    			      SUMMARY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 txBox="1"/>
          <p:nvPr/>
        </p:nvSpPr>
        <p:spPr>
          <a:xfrm>
            <a:off x="311700" y="438900"/>
            <a:ext cx="872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COMMITMENT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4" name="Google Shape;364;p55"/>
          <p:cNvSpPr txBox="1"/>
          <p:nvPr/>
        </p:nvSpPr>
        <p:spPr>
          <a:xfrm>
            <a:off x="311700" y="1152150"/>
            <a:ext cx="87225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Business Plan Commitment</a:t>
            </a:r>
            <a:r>
              <a:rPr b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I will complete my Quality of Life Wheel (Home Plan) and consider how I can improve each area of my life.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I will plan a Community Service Project with the group.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5" name="Google Shape;365;p55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	    						    			         COMMIT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6"/>
          <p:cNvSpPr txBox="1"/>
          <p:nvPr/>
        </p:nvSpPr>
        <p:spPr>
          <a:xfrm>
            <a:off x="311700" y="438900"/>
            <a:ext cx="872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COMMITMENT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1" name="Google Shape;371;p56"/>
          <p:cNvSpPr txBox="1"/>
          <p:nvPr/>
        </p:nvSpPr>
        <p:spPr>
          <a:xfrm>
            <a:off x="311700" y="1152150"/>
            <a:ext cx="8722500" cy="21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Home Quality of Life Commitment</a:t>
            </a:r>
            <a:r>
              <a:rPr b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I will thoughtfully choose one or two areas of my Quality of Life Wheel and write down goals to improve this week.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I will be specific with my written goals and follow through.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Savings Commitment: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I will add to my savings – even if it’s just a coin or two.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2" name="Google Shape;372;p56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	    						    			         COMMIT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7"/>
          <p:cNvSpPr txBox="1"/>
          <p:nvPr/>
        </p:nvSpPr>
        <p:spPr>
          <a:xfrm>
            <a:off x="311250" y="1152150"/>
            <a:ext cx="8723400" cy="3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Who would like to share their Home Quality of Life Commitment this week?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Which commitment will be the easiest to keep for you this week?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Which commitment will be the hardest?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8" name="Google Shape;378;p57"/>
          <p:cNvSpPr txBox="1"/>
          <p:nvPr/>
        </p:nvSpPr>
        <p:spPr>
          <a:xfrm>
            <a:off x="311700" y="438900"/>
            <a:ext cx="872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COMMITMENT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9" name="Google Shape;379;p57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	    						    			         COMMIT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8"/>
          <p:cNvSpPr txBox="1"/>
          <p:nvPr>
            <p:ph idx="1" type="body"/>
          </p:nvPr>
        </p:nvSpPr>
        <p:spPr>
          <a:xfrm>
            <a:off x="310900" y="1152150"/>
            <a:ext cx="8723400" cy="37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Meet now with your Action Partner for this week. Discuss your business ideas and decide how you will contact and encourage each other during the week to keep your commitments.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5" name="Google Shape;385;p58"/>
          <p:cNvSpPr txBox="1"/>
          <p:nvPr/>
        </p:nvSpPr>
        <p:spPr>
          <a:xfrm>
            <a:off x="311700" y="438900"/>
            <a:ext cx="8723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COMMITMENT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6" name="Google Shape;386;p58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	    						    			         COMMIT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9"/>
          <p:cNvSpPr/>
          <p:nvPr/>
        </p:nvSpPr>
        <p:spPr>
          <a:xfrm>
            <a:off x="-1150" y="-14000"/>
            <a:ext cx="9144000" cy="693900"/>
          </a:xfrm>
          <a:prstGeom prst="rect">
            <a:avLst/>
          </a:prstGeom>
          <a:solidFill>
            <a:srgbClr val="1B3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2" name="Google Shape;39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00" y="76201"/>
            <a:ext cx="3017519" cy="69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9"/>
          <p:cNvPicPr preferRelativeResize="0"/>
          <p:nvPr/>
        </p:nvPicPr>
        <p:blipFill rotWithShape="1">
          <a:blip r:embed="rId4">
            <a:alphaModFix/>
          </a:blip>
          <a:srcRect b="0" l="69" r="0" t="40334"/>
          <a:stretch/>
        </p:blipFill>
        <p:spPr>
          <a:xfrm flipH="1" rot="10800000">
            <a:off x="0" y="4052474"/>
            <a:ext cx="9144003" cy="9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9"/>
          <p:cNvSpPr txBox="1"/>
          <p:nvPr/>
        </p:nvSpPr>
        <p:spPr>
          <a:xfrm>
            <a:off x="7041575" y="76200"/>
            <a:ext cx="199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UNIT 3: PLAN</a:t>
            </a:r>
            <a:endParaRPr sz="22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95" name="Google Shape;39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2169" y="714075"/>
            <a:ext cx="3639656" cy="350451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9"/>
          <p:cNvSpPr txBox="1"/>
          <p:nvPr/>
        </p:nvSpPr>
        <p:spPr>
          <a:xfrm>
            <a:off x="0" y="4953075"/>
            <a:ext cx="9144000" cy="190500"/>
          </a:xfrm>
          <a:prstGeom prst="rect">
            <a:avLst/>
          </a:prstGeom>
          <a:solidFill>
            <a:srgbClr val="1B322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312750" y="1152150"/>
            <a:ext cx="87216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do you think this statement means?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Why are plans necessary to achieve self-reliance?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	    						    INTRODUCTION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312750" y="506450"/>
            <a:ext cx="8661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Avenir"/>
                <a:ea typeface="Avenir"/>
                <a:cs typeface="Avenir"/>
                <a:sym typeface="Avenir"/>
              </a:rPr>
              <a:t>“When We Fail to Plan, We Plan to Fail.”</a:t>
            </a:r>
            <a:endParaRPr b="1" sz="32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4572000" y="512075"/>
            <a:ext cx="4462200" cy="3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do you see in this image? </a:t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Today we will learn how to develop three plans for self-reliance. As a reminder, what are those three plans?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25" y="684350"/>
            <a:ext cx="4398424" cy="423512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	    						    INTRODUCTION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4572000" y="512075"/>
            <a:ext cx="44622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Why do you think we need to develop home and community plans and not just a business plan to become self-reliant?</a:t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Char char="●"/>
            </a:pPr>
            <a:r>
              <a:rPr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do problems in the home or community such as crime, sickness, or contention affect your business?</a:t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2" name="Google Shape;102;p19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	    						    INTRODUCTION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25" y="684350"/>
            <a:ext cx="4398424" cy="423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/>
        </p:nvSpPr>
        <p:spPr>
          <a:xfrm>
            <a:off x="4572000" y="512075"/>
            <a:ext cx="44622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Learn how to implement the 3 plans for the MBS requirements.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THREE PLANS</a:t>
            </a:r>
            <a:endParaRPr b="1"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AutoNum type="arabicPeriod"/>
            </a:pPr>
            <a:r>
              <a:rPr b="1"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Plan for Business.</a:t>
            </a:r>
            <a:endParaRPr b="1"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AutoNum type="arabicPeriod"/>
            </a:pPr>
            <a:r>
              <a:rPr b="1"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Plan for Home.</a:t>
            </a:r>
            <a:endParaRPr b="1"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venir"/>
              <a:buAutoNum type="arabicPeriod"/>
            </a:pPr>
            <a:r>
              <a:rPr b="1" lang="en" sz="2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Plan to Serve the Community.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9144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0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	    						    INTRODUCTION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25" y="684350"/>
            <a:ext cx="4398424" cy="423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3: PLAN			     	    	   						    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311700" y="438900"/>
            <a:ext cx="87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PLAN FOR BUSINESS</a:t>
            </a: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88" y="1379200"/>
            <a:ext cx="8910825" cy="2971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