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3">
          <p15:clr>
            <a:srgbClr val="A4A3A4"/>
          </p15:clr>
        </p15:guide>
        <p15:guide id="2" pos="2880">
          <p15:clr>
            <a:srgbClr val="A4A3A4"/>
          </p15:clr>
        </p15:guide>
        <p15:guide id="3" pos="196">
          <p15:clr>
            <a:srgbClr val="9AA0A6"/>
          </p15:clr>
        </p15:guide>
        <p15:guide id="4" pos="75">
          <p15:clr>
            <a:srgbClr val="9AA0A6"/>
          </p15:clr>
        </p15:guide>
        <p15:guide id="5" pos="5691">
          <p15:clr>
            <a:srgbClr val="9AA0A6"/>
          </p15:clr>
        </p15:guide>
        <p15:guide id="6" pos="288">
          <p15:clr>
            <a:srgbClr val="9AA0A6"/>
          </p15:clr>
        </p15:guide>
        <p15:guide id="7" orient="horz" pos="3099">
          <p15:clr>
            <a:srgbClr val="9AA0A6"/>
          </p15:clr>
        </p15:guide>
        <p15:guide id="8" orient="horz" pos="691">
          <p15:clr>
            <a:srgbClr val="9AA0A6"/>
          </p15:clr>
        </p15:guide>
        <p15:guide id="9" orient="horz" pos="75">
          <p15:clr>
            <a:srgbClr val="9AA0A6"/>
          </p15:clr>
        </p15:guide>
        <p15:guide id="10" orient="horz" pos="2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3" orient="horz"/>
        <p:guide pos="2880"/>
        <p:guide pos="196"/>
        <p:guide pos="75"/>
        <p:guide pos="5691"/>
        <p:guide pos="288"/>
        <p:guide pos="3099" orient="horz"/>
        <p:guide pos="691" orient="horz"/>
        <p:guide pos="75" orient="horz"/>
        <p:guide pos="2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67be6d9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67be6d9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68a87050f_1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68a87050f_1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68a87050f_1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68a87050f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68a87050f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68a87050f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8a87050f_1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68a87050f_1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68a87050f_1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68a87050f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68a87050f_1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68a87050f_1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68a87050f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68a87050f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68a87050f_1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68a87050f_1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68a87050f_1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68a87050f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68a87050f_1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68a87050f_1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68a87050f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68a87050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68a87050f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68a87050f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e77828ad9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e77828ad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68a87050f_1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68a87050f_1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68a87050f_1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68a87050f_1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68a87050f_1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68a87050f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68a87050f_1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68a87050f_1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68a87050f_1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68a87050f_1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e77828ad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e77828ad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68a87050f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68a87050f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68a87050f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68a87050f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68a87050f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68a87050f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68a87050f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68a87050f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68a87050f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68a87050f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68a87050f_1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68a87050f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68a87050f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68a87050f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150" y="-14000"/>
            <a:ext cx="9144000" cy="693900"/>
          </a:xfrm>
          <a:prstGeom prst="rect">
            <a:avLst/>
          </a:prstGeom>
          <a:solidFill>
            <a:srgbClr val="1B3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80425" y="76200"/>
            <a:ext cx="555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</a:t>
            </a: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4: PAPERWORK–HOME BUDGETING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002" y="679900"/>
            <a:ext cx="4257200" cy="4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36499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0" y="4953075"/>
            <a:ext cx="9144000" cy="190500"/>
          </a:xfrm>
          <a:prstGeom prst="rect">
            <a:avLst/>
          </a:prstGeom>
          <a:solidFill>
            <a:srgbClr val="1B322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0900" y="1097275"/>
            <a:ext cx="8723400" cy="1689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Decide what you will do to separate your business and personal money.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PAY YOURSELF A SALARY OR COMMISSION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5" y="1334275"/>
            <a:ext cx="8915400" cy="317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0900" y="1097275"/>
            <a:ext cx="8723400" cy="1633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is sharing from her personal savings better for Maria than taking from the business?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PAY YOURSELF A SALARY OR COMMISSION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0900" y="3229875"/>
            <a:ext cx="8723400" cy="1689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Write or draw in your workbook on 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14</a:t>
            </a: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or another notebook how you will pay yourself a salary or commission. Share with the group what you wrote.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DON’T STEAL FROM YOUR BUSINESS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00" y="1097275"/>
            <a:ext cx="7644400" cy="38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0900" y="1097275"/>
            <a:ext cx="8723400" cy="3138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is it so important not to give away your product even to family?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can the owner do if they let their child have some candy?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0900" y="3677475"/>
            <a:ext cx="8723400" cy="1242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 on 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14 </a:t>
            </a: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another notebook write or draw how you will avoid stealing from your business.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DON’T STEAL FROM YOUR BUSINESS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SAVE REGULARLY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375" y="1097275"/>
            <a:ext cx="1881246" cy="382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0900" y="1097275"/>
            <a:ext cx="8723400" cy="1611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have you done so far to save?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can you make it a habit to save?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SAVE REGULARLY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0900" y="3296750"/>
            <a:ext cx="8723400" cy="1611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 on 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14 </a:t>
            </a: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another notebook write or draw the things you will do to make a habit to save. Decide where you will keep your savings.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0900" y="1097275"/>
            <a:ext cx="8723400" cy="1689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Turn to 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15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in your workbook and follow along as you read aloud about Maria’s budget or look on the next slide.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838" y="1097275"/>
            <a:ext cx="6174328" cy="38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0900" y="1097275"/>
            <a:ext cx="8723400" cy="20265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did Maria do in the month of January?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did she adjust her plan?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is it important to have a personal budget?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11679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4: PAPERWORK </a:t>
            </a:r>
            <a:r>
              <a:rPr b="1" lang="en" sz="34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– </a:t>
            </a: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HOME BUDGETING</a:t>
            </a:r>
            <a:endParaRPr b="1" sz="2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572000" y="1152150"/>
            <a:ext cx="44622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Money.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Pay Yourself a Salary or Commission.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Don’t Steal from Your Business.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Save Regularly.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AutoNum type="arabicPeriod"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Budget.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7017" l="0" r="0" t="6026"/>
          <a:stretch/>
        </p:blipFill>
        <p:spPr>
          <a:xfrm>
            <a:off x="0" y="1167900"/>
            <a:ext cx="4572000" cy="39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1097275"/>
            <a:ext cx="8673300" cy="2734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Write your planned budget for next month. Turn to 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page 46 </a:t>
            </a: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 or the next slide and take time now to write down what you plan to spend next month.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Then, during the month, keep track of what you earn and spend, and see how well you did.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MAKE &amp; FOLLOW A PERSONAL BUDGET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8181" l="6032" r="5776" t="8837"/>
          <a:stretch/>
        </p:blipFill>
        <p:spPr>
          <a:xfrm>
            <a:off x="2984925" y="1097275"/>
            <a:ext cx="3139066" cy="38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PAPERWORK – HOME BUDGETING PRINCIPLES SUMMARY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310900" y="1098000"/>
            <a:ext cx="87402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Separate Business &amp; Personal Money.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Pay Yourself a Salary or Commission.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Don’t Steal from Your Business.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Save Regularly.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venir"/>
              <a:buAutoNum type="arabicPeriod"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Make &amp; Follow a Personal Budget.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 		      SUMMARY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0900" y="1097275"/>
            <a:ext cx="87225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separate my personal and business money.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create a personal budget and follow it.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 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311700" y="1098000"/>
            <a:ext cx="8722500" cy="37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thoughtfully choose one or two areas of my Quality of Life Wheel and write down goals to improve this week.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be specific with my written goals and follow through.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 Commitment: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add to my savings–even if it’s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 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/>
        </p:nvSpPr>
        <p:spPr>
          <a:xfrm>
            <a:off x="310900" y="1098000"/>
            <a:ext cx="87225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 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will you keep your personal records?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Will anyone share their quality of life commitment?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easiest to keep for you this week?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Which commitment will be the hardest?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 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311700" y="1098000"/>
            <a:ext cx="87234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Meet now with your Action Partner for this week. Discuss your business ideas and decide how you will contact and encourage each other during the week to keep your commitments.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311700" y="438900"/>
            <a:ext cx="87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0" name="Google Shape;240;p3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 		       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/>
          <p:nvPr/>
        </p:nvSpPr>
        <p:spPr>
          <a:xfrm>
            <a:off x="-1150" y="-14000"/>
            <a:ext cx="9144000" cy="693900"/>
          </a:xfrm>
          <a:prstGeom prst="rect">
            <a:avLst/>
          </a:prstGeom>
          <a:solidFill>
            <a:srgbClr val="1B3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 txBox="1"/>
          <p:nvPr/>
        </p:nvSpPr>
        <p:spPr>
          <a:xfrm>
            <a:off x="3480425" y="76200"/>
            <a:ext cx="555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4: PAPERWORK–HOME BUDGETING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002" y="679900"/>
            <a:ext cx="4257200" cy="4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/>
          <p:cNvPicPr preferRelativeResize="0"/>
          <p:nvPr/>
        </p:nvPicPr>
        <p:blipFill rotWithShape="1">
          <a:blip r:embed="rId5">
            <a:alphaModFix/>
          </a:blip>
          <a:srcRect b="0" l="69" r="0" t="40334"/>
          <a:stretch/>
        </p:blipFill>
        <p:spPr>
          <a:xfrm flipH="1" rot="10800000">
            <a:off x="0" y="4036499"/>
            <a:ext cx="9144003" cy="9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0" y="4953075"/>
            <a:ext cx="9144000" cy="190500"/>
          </a:xfrm>
          <a:prstGeom prst="rect">
            <a:avLst/>
          </a:prstGeom>
          <a:solidFill>
            <a:srgbClr val="1B322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0900" y="1152150"/>
            <a:ext cx="8703000" cy="3147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Last Week’s Promises: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Complete your Quality of Life Wheel and plan a Community Service Project.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Choose to improve a specific area from your Home Plan.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Save money, even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		    	       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REPORT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4042275"/>
            <a:ext cx="8782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Business Spotlight </a:t>
            </a:r>
            <a:r>
              <a:rPr lang="en" sz="2000">
                <a:latin typeface="Avenir"/>
                <a:ea typeface="Avenir"/>
                <a:cs typeface="Avenir"/>
                <a:sym typeface="Avenir"/>
              </a:rPr>
              <a:t>presentation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0900" y="1097275"/>
            <a:ext cx="1338900" cy="388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REPORT: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88" y="657100"/>
            <a:ext cx="4221014" cy="2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10900" y="2668275"/>
            <a:ext cx="87234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did you learn last week as you kept your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problems did you have as you tried to keep your commitments?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can we do to help everyone keep weekly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		    	       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572000" y="512075"/>
            <a:ext cx="4405800" cy="5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happened when the farmer wanted more than the goose could give?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If your business is the goose, what are some of the things you could do to kill your business?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0900" y="3811275"/>
            <a:ext cx="872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Today we will discuss important principles so that you won’t kill your business. That way it keeps laying golden eggs (making a profit).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INTRODUCTION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1958" l="0" r="0" t="7726"/>
          <a:stretch/>
        </p:blipFill>
        <p:spPr>
          <a:xfrm>
            <a:off x="193800" y="508800"/>
            <a:ext cx="4171875" cy="3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356750"/>
            <a:ext cx="8915400" cy="318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0900" y="1097275"/>
            <a:ext cx="8723400" cy="3822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would you do?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Have friends or family ever asked for money from your business?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Maria’s brother wants some money, but if she gives it to him it will hurt her business. What should Maria do?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50" y="1097275"/>
            <a:ext cx="5741505" cy="38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B1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4: PAPERWORK – HOME BUDGETING			     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11700" y="438900"/>
            <a:ext cx="8723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SEPARATE BUSINESS &amp; PERSONAL MONEY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0900" y="1097275"/>
            <a:ext cx="8723400" cy="3822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friends or family need money, like Maria’s brother, what should we do?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is it important to separate your business and personal money?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are you going to separate your business and personal finances?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