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3">
          <p15:clr>
            <a:srgbClr val="A4A3A4"/>
          </p15:clr>
        </p15:guide>
        <p15:guide id="2" pos="196">
          <p15:clr>
            <a:srgbClr val="A4A3A4"/>
          </p15:clr>
        </p15:guide>
        <p15:guide id="3" pos="2880">
          <p15:clr>
            <a:srgbClr val="9AA0A6"/>
          </p15:clr>
        </p15:guide>
        <p15:guide id="4" pos="288">
          <p15:clr>
            <a:srgbClr val="9AA0A6"/>
          </p15:clr>
        </p15:guide>
        <p15:guide id="5" pos="75">
          <p15:clr>
            <a:srgbClr val="9AA0A6"/>
          </p15:clr>
        </p15:guide>
        <p15:guide id="6" pos="5691">
          <p15:clr>
            <a:srgbClr val="9AA0A6"/>
          </p15:clr>
        </p15:guide>
        <p15:guide id="7" orient="horz" pos="3099">
          <p15:clr>
            <a:srgbClr val="9AA0A6"/>
          </p15:clr>
        </p15:guide>
        <p15:guide id="8" orient="horz" pos="75">
          <p15:clr>
            <a:srgbClr val="9AA0A6"/>
          </p15:clr>
        </p15:guide>
        <p15:guide id="9" orient="horz" pos="726">
          <p15:clr>
            <a:srgbClr val="9AA0A6"/>
          </p15:clr>
        </p15:guide>
        <p15:guide id="10" orient="horz" pos="27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3" orient="horz"/>
        <p:guide pos="196"/>
        <p:guide pos="2880"/>
        <p:guide pos="288"/>
        <p:guide pos="75"/>
        <p:guide pos="5691"/>
        <p:guide pos="3099" orient="horz"/>
        <p:guide pos="75" orient="horz"/>
        <p:guide pos="726" orient="horz"/>
        <p:guide pos="27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d94290403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d94290403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d942904039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d942904039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d942904039_0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d942904039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d942904039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d942904039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d942904039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d942904039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d94290413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d9429041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dc84b7a42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dc84b7a4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dc84b7a42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dc84b7a42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dc84b7a42d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dc84b7a42d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dc84b7a42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dc84b7a42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dc84b7a42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dc84b7a42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d942904039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d942904039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dc84b7a42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dc84b7a42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dc84b7a42d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dc84b7a42d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dc84b7a42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dc84b7a42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c84b7a42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dc84b7a42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dc84b7a42d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dc84b7a42d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dc84b7a42d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dc84b7a42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dc84b7a42d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dc84b7a42d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dc84b7a42d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dc84b7a42d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dc84b7a42d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dc84b7a42d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dc84b7a42d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dc84b7a42d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d942904039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d942904039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dc84b7a42d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dc84b7a42d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dc84b7a42d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dc84b7a42d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dc84b7a42d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dc84b7a42d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dc84b7a42d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dc84b7a42d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dc84b7a42d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dc84b7a42d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dc84b7a42d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dc84b7a42d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dc84b7a42d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dc84b7a42d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dc84b7a42d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dc84b7a42d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dc84b7a42d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dc84b7a42d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dc84b7a42d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dc84b7a42d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d942904039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d942904039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dc84b7a42d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dc84b7a42d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d942904039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d942904039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d942904039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d942904039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d942904039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d942904039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d942904039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d942904039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d942904039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d942904039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222"/>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9600" y="76201"/>
            <a:ext cx="3017519" cy="694030"/>
          </a:xfrm>
          <a:prstGeom prst="rect">
            <a:avLst/>
          </a:prstGeom>
          <a:noFill/>
          <a:ln>
            <a:noFill/>
          </a:ln>
        </p:spPr>
      </p:pic>
      <p:sp>
        <p:nvSpPr>
          <p:cNvPr id="55" name="Google Shape;55;p13"/>
          <p:cNvSpPr txBox="1"/>
          <p:nvPr/>
        </p:nvSpPr>
        <p:spPr>
          <a:xfrm>
            <a:off x="4572000" y="76200"/>
            <a:ext cx="446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EFDB"/>
                </a:solidFill>
                <a:latin typeface="Avenir"/>
                <a:ea typeface="Avenir"/>
                <a:cs typeface="Avenir"/>
                <a:sym typeface="Avenir"/>
              </a:rPr>
              <a:t>UNIT 5: PAPERWORK – BUSINESS </a:t>
            </a:r>
            <a:endParaRPr sz="2200">
              <a:solidFill>
                <a:srgbClr val="FFEFDB"/>
              </a:solidFill>
              <a:latin typeface="Avenir"/>
              <a:ea typeface="Avenir"/>
              <a:cs typeface="Avenir"/>
              <a:sym typeface="Avenir"/>
            </a:endParaRPr>
          </a:p>
        </p:txBody>
      </p:sp>
      <p:pic>
        <p:nvPicPr>
          <p:cNvPr id="56" name="Google Shape;56;p13"/>
          <p:cNvPicPr preferRelativeResize="0"/>
          <p:nvPr/>
        </p:nvPicPr>
        <p:blipFill rotWithShape="1">
          <a:blip r:embed="rId4">
            <a:alphaModFix/>
          </a:blip>
          <a:srcRect b="12580" l="0" r="0" t="9761"/>
          <a:stretch/>
        </p:blipFill>
        <p:spPr>
          <a:xfrm>
            <a:off x="0" y="770225"/>
            <a:ext cx="9141402" cy="4149251"/>
          </a:xfrm>
          <a:prstGeom prst="rect">
            <a:avLst/>
          </a:prstGeom>
          <a:noFill/>
          <a:ln>
            <a:noFill/>
          </a:ln>
        </p:spPr>
      </p:pic>
      <p:pic>
        <p:nvPicPr>
          <p:cNvPr id="57" name="Google Shape;57;p13"/>
          <p:cNvPicPr preferRelativeResize="0"/>
          <p:nvPr/>
        </p:nvPicPr>
        <p:blipFill rotWithShape="1">
          <a:blip r:embed="rId5">
            <a:alphaModFix/>
          </a:blip>
          <a:srcRect b="0" l="69" r="0" t="40334"/>
          <a:stretch/>
        </p:blipFill>
        <p:spPr>
          <a:xfrm flipH="1" rot="10800000">
            <a:off x="0" y="4018874"/>
            <a:ext cx="9144003" cy="900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2"/>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2 | LEARN</a:t>
            </a:r>
            <a:endParaRPr b="1" sz="1800">
              <a:solidFill>
                <a:srgbClr val="FFEFDB"/>
              </a:solidFill>
              <a:latin typeface="Avenir"/>
              <a:ea typeface="Avenir"/>
              <a:cs typeface="Avenir"/>
              <a:sym typeface="Avenir"/>
            </a:endParaRPr>
          </a:p>
        </p:txBody>
      </p:sp>
      <p:sp>
        <p:nvSpPr>
          <p:cNvPr id="123" name="Google Shape;123;p22"/>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RECORD INCOME &amp; EXPENSES AT THE POINT OF SALE</a:t>
            </a:r>
            <a:r>
              <a:rPr b="1" lang="en" sz="2100">
                <a:latin typeface="Avenir"/>
                <a:ea typeface="Avenir"/>
                <a:cs typeface="Avenir"/>
                <a:sym typeface="Avenir"/>
              </a:rPr>
              <a:t> </a:t>
            </a:r>
            <a:endParaRPr b="1" sz="2100">
              <a:latin typeface="Avenir"/>
              <a:ea typeface="Avenir"/>
              <a:cs typeface="Avenir"/>
              <a:sym typeface="Avenir"/>
            </a:endParaRPr>
          </a:p>
        </p:txBody>
      </p:sp>
      <p:sp>
        <p:nvSpPr>
          <p:cNvPr id="124" name="Google Shape;124;p22"/>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CODE</a:t>
            </a:r>
            <a:r>
              <a:rPr b="1" lang="en" sz="2000">
                <a:solidFill>
                  <a:srgbClr val="000000"/>
                </a:solidFill>
                <a:latin typeface="Avenir"/>
                <a:ea typeface="Avenir"/>
                <a:cs typeface="Avenir"/>
                <a:sym typeface="Avenir"/>
              </a:rPr>
              <a:t>:</a:t>
            </a:r>
            <a:endParaRPr b="1" sz="20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rPr lang="en" sz="2300">
                <a:solidFill>
                  <a:srgbClr val="000000"/>
                </a:solidFill>
                <a:latin typeface="Avenir"/>
                <a:ea typeface="Avenir"/>
                <a:cs typeface="Avenir"/>
                <a:sym typeface="Avenir"/>
              </a:rPr>
              <a:t>Ways to record income at the point of sale:</a:t>
            </a:r>
            <a:endParaRPr sz="23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Make a product list and make tally marks during every sale and expense.</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Keep your Income and Expense log at the point of sale and record all sales.</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3"/>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2 | LEARN</a:t>
            </a:r>
            <a:endParaRPr b="1" sz="1800">
              <a:solidFill>
                <a:srgbClr val="FFEFDB"/>
              </a:solidFill>
              <a:latin typeface="Avenir"/>
              <a:ea typeface="Avenir"/>
              <a:cs typeface="Avenir"/>
              <a:sym typeface="Avenir"/>
            </a:endParaRPr>
          </a:p>
        </p:txBody>
      </p:sp>
      <p:sp>
        <p:nvSpPr>
          <p:cNvPr id="130" name="Google Shape;130;p23"/>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RECORD INCOME &amp; EXPENSES AT THE POINT OF SALE </a:t>
            </a:r>
            <a:endParaRPr b="1" sz="2100">
              <a:latin typeface="Avenir"/>
              <a:ea typeface="Avenir"/>
              <a:cs typeface="Avenir"/>
              <a:sym typeface="Avenir"/>
            </a:endParaRPr>
          </a:p>
        </p:txBody>
      </p:sp>
      <p:sp>
        <p:nvSpPr>
          <p:cNvPr id="131" name="Google Shape;131;p23"/>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CODE:</a:t>
            </a:r>
            <a:endParaRPr b="1" sz="20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rPr lang="en" sz="2300">
                <a:solidFill>
                  <a:srgbClr val="000000"/>
                </a:solidFill>
                <a:latin typeface="Avenir"/>
                <a:ea typeface="Avenir"/>
                <a:cs typeface="Avenir"/>
                <a:sym typeface="Avenir"/>
              </a:rPr>
              <a:t>Ways to record income at the point of sale:</a:t>
            </a:r>
            <a:endParaRPr sz="23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chemeClr val="dk1"/>
                </a:solidFill>
                <a:latin typeface="Avenir"/>
                <a:ea typeface="Avenir"/>
                <a:cs typeface="Avenir"/>
                <a:sym typeface="Avenir"/>
              </a:rPr>
              <a:t>Have an app or cash register that tracks all sales and expenses</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Keep paper </a:t>
            </a:r>
            <a:r>
              <a:rPr lang="en" sz="2300">
                <a:solidFill>
                  <a:srgbClr val="000000"/>
                </a:solidFill>
                <a:latin typeface="Avenir"/>
                <a:ea typeface="Avenir"/>
                <a:cs typeface="Avenir"/>
                <a:sym typeface="Avenir"/>
              </a:rPr>
              <a:t>receipts</a:t>
            </a:r>
            <a:r>
              <a:rPr lang="en" sz="2300">
                <a:solidFill>
                  <a:srgbClr val="000000"/>
                </a:solidFill>
                <a:latin typeface="Avenir"/>
                <a:ea typeface="Avenir"/>
                <a:cs typeface="Avenir"/>
                <a:sym typeface="Avenir"/>
              </a:rPr>
              <a:t> of all sales and purchases. Total them up at the end of the day and enter them into your Income and Expense log.</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4"/>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2 | LEARN</a:t>
            </a:r>
            <a:endParaRPr b="1" sz="1800">
              <a:solidFill>
                <a:srgbClr val="FFEFDB"/>
              </a:solidFill>
              <a:latin typeface="Avenir"/>
              <a:ea typeface="Avenir"/>
              <a:cs typeface="Avenir"/>
              <a:sym typeface="Avenir"/>
            </a:endParaRPr>
          </a:p>
        </p:txBody>
      </p:sp>
      <p:sp>
        <p:nvSpPr>
          <p:cNvPr id="137" name="Google Shape;137;p24"/>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RECORD INCOME &amp; EXPENSES AT THE POINT OF SALE </a:t>
            </a:r>
            <a:endParaRPr b="1" sz="2100">
              <a:latin typeface="Avenir"/>
              <a:ea typeface="Avenir"/>
              <a:cs typeface="Avenir"/>
              <a:sym typeface="Avenir"/>
            </a:endParaRPr>
          </a:p>
        </p:txBody>
      </p:sp>
      <p:sp>
        <p:nvSpPr>
          <p:cNvPr id="138" name="Google Shape;138;p24"/>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DISCUSS</a:t>
            </a:r>
            <a:r>
              <a:rPr b="1" lang="en" sz="2000">
                <a:solidFill>
                  <a:srgbClr val="000000"/>
                </a:solidFill>
                <a:latin typeface="Avenir"/>
                <a:ea typeface="Avenir"/>
                <a:cs typeface="Avenir"/>
                <a:sym typeface="Avenir"/>
              </a:rPr>
              <a:t>:</a:t>
            </a:r>
            <a:endParaRPr b="1"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How would having a list of all of the products and marking the sales help the store owner keep track of what she sold?</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What is the advantage of knowing what you sold and spent each day?</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What is the best way for you to keep records at the point of sale?</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5"/>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2 | LEARN</a:t>
            </a:r>
            <a:endParaRPr b="1" sz="1800">
              <a:solidFill>
                <a:srgbClr val="FFEFDB"/>
              </a:solidFill>
              <a:latin typeface="Avenir"/>
              <a:ea typeface="Avenir"/>
              <a:cs typeface="Avenir"/>
              <a:sym typeface="Avenir"/>
            </a:endParaRPr>
          </a:p>
        </p:txBody>
      </p:sp>
      <p:sp>
        <p:nvSpPr>
          <p:cNvPr id="144" name="Google Shape;144;p25"/>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RECORD INCOME &amp; EXPENSES AT THE POINT OF SALE </a:t>
            </a:r>
            <a:endParaRPr b="1" sz="2100">
              <a:latin typeface="Avenir"/>
              <a:ea typeface="Avenir"/>
              <a:cs typeface="Avenir"/>
              <a:sym typeface="Avenir"/>
            </a:endParaRPr>
          </a:p>
        </p:txBody>
      </p:sp>
      <p:sp>
        <p:nvSpPr>
          <p:cNvPr id="145" name="Google Shape;145;p25"/>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ACT</a:t>
            </a:r>
            <a:r>
              <a:rPr b="1" lang="en" sz="2000">
                <a:solidFill>
                  <a:srgbClr val="000000"/>
                </a:solidFill>
                <a:latin typeface="Avenir"/>
                <a:ea typeface="Avenir"/>
                <a:cs typeface="Avenir"/>
                <a:sym typeface="Avenir"/>
              </a:rPr>
              <a:t>:</a:t>
            </a:r>
            <a:endParaRPr b="1"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On </a:t>
            </a:r>
            <a:r>
              <a:rPr b="1" lang="en" sz="2300">
                <a:solidFill>
                  <a:srgbClr val="000000"/>
                </a:solidFill>
                <a:latin typeface="Avenir"/>
                <a:ea typeface="Avenir"/>
                <a:cs typeface="Avenir"/>
                <a:sym typeface="Avenir"/>
              </a:rPr>
              <a:t>page 16 </a:t>
            </a:r>
            <a:r>
              <a:rPr lang="en" sz="2300">
                <a:solidFill>
                  <a:srgbClr val="000000"/>
                </a:solidFill>
                <a:latin typeface="Avenir"/>
                <a:ea typeface="Avenir"/>
                <a:cs typeface="Avenir"/>
                <a:sym typeface="Avenir"/>
              </a:rPr>
              <a:t>in your workbook or another notebook write how you will keep records at the point of sale.</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6"/>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3 | LEARN</a:t>
            </a:r>
            <a:endParaRPr b="1" sz="1800">
              <a:solidFill>
                <a:srgbClr val="FFEFDB"/>
              </a:solidFill>
              <a:latin typeface="Avenir"/>
              <a:ea typeface="Avenir"/>
              <a:cs typeface="Avenir"/>
              <a:sym typeface="Avenir"/>
            </a:endParaRPr>
          </a:p>
        </p:txBody>
      </p:sp>
      <p:sp>
        <p:nvSpPr>
          <p:cNvPr id="151" name="Google Shape;151;p26"/>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 INCOME &amp; EXPENSE LOG</a:t>
            </a:r>
            <a:r>
              <a:rPr b="1" lang="en" sz="2100">
                <a:latin typeface="Avenir"/>
                <a:ea typeface="Avenir"/>
                <a:cs typeface="Avenir"/>
                <a:sym typeface="Avenir"/>
              </a:rPr>
              <a:t> </a:t>
            </a:r>
            <a:endParaRPr b="1" sz="2100">
              <a:latin typeface="Avenir"/>
              <a:ea typeface="Avenir"/>
              <a:cs typeface="Avenir"/>
              <a:sym typeface="Avenir"/>
            </a:endParaRPr>
          </a:p>
        </p:txBody>
      </p:sp>
      <p:sp>
        <p:nvSpPr>
          <p:cNvPr id="152" name="Google Shape;152;p26"/>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CODE</a:t>
            </a:r>
            <a:r>
              <a:rPr b="1" lang="en" sz="2000">
                <a:solidFill>
                  <a:srgbClr val="000000"/>
                </a:solidFill>
                <a:latin typeface="Avenir"/>
                <a:ea typeface="Avenir"/>
                <a:cs typeface="Avenir"/>
                <a:sym typeface="Avenir"/>
              </a:rPr>
              <a:t>:</a:t>
            </a:r>
            <a:endParaRPr b="1"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Turn to </a:t>
            </a:r>
            <a:r>
              <a:rPr b="1" lang="en" sz="2300">
                <a:solidFill>
                  <a:srgbClr val="000000"/>
                </a:solidFill>
                <a:latin typeface="Avenir"/>
                <a:ea typeface="Avenir"/>
                <a:cs typeface="Avenir"/>
                <a:sym typeface="Avenir"/>
              </a:rPr>
              <a:t>page 17 </a:t>
            </a:r>
            <a:r>
              <a:rPr lang="en" sz="2300">
                <a:solidFill>
                  <a:srgbClr val="000000"/>
                </a:solidFill>
                <a:latin typeface="Avenir"/>
                <a:ea typeface="Avenir"/>
                <a:cs typeface="Avenir"/>
                <a:sym typeface="Avenir"/>
              </a:rPr>
              <a:t>in your workbook or on the next slide to the example of </a:t>
            </a:r>
            <a:r>
              <a:rPr b="1" lang="en" sz="2300">
                <a:solidFill>
                  <a:srgbClr val="000000"/>
                </a:solidFill>
                <a:latin typeface="Avenir"/>
                <a:ea typeface="Avenir"/>
                <a:cs typeface="Avenir"/>
                <a:sym typeface="Avenir"/>
              </a:rPr>
              <a:t>Carl’s Tree Trimming Business.</a:t>
            </a:r>
            <a:endParaRPr b="1"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The purpose of an Income &amp; Expense log is to know our Cash Balance by tracking all money coming in and money going out.</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7"/>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3 | LEARN</a:t>
            </a:r>
            <a:endParaRPr b="1" sz="1800">
              <a:solidFill>
                <a:srgbClr val="FFEFDB"/>
              </a:solidFill>
              <a:latin typeface="Avenir"/>
              <a:ea typeface="Avenir"/>
              <a:cs typeface="Avenir"/>
              <a:sym typeface="Avenir"/>
            </a:endParaRPr>
          </a:p>
        </p:txBody>
      </p:sp>
      <p:sp>
        <p:nvSpPr>
          <p:cNvPr id="158" name="Google Shape;158;p27"/>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 INCOME &amp; EXPENSE LOG </a:t>
            </a:r>
            <a:endParaRPr b="1" sz="2100">
              <a:latin typeface="Avenir"/>
              <a:ea typeface="Avenir"/>
              <a:cs typeface="Avenir"/>
              <a:sym typeface="Avenir"/>
            </a:endParaRPr>
          </a:p>
        </p:txBody>
      </p:sp>
      <p:pic>
        <p:nvPicPr>
          <p:cNvPr id="159" name="Google Shape;159;p27"/>
          <p:cNvPicPr preferRelativeResize="0"/>
          <p:nvPr/>
        </p:nvPicPr>
        <p:blipFill>
          <a:blip r:embed="rId3">
            <a:alphaModFix/>
          </a:blip>
          <a:stretch>
            <a:fillRect/>
          </a:stretch>
        </p:blipFill>
        <p:spPr>
          <a:xfrm>
            <a:off x="2433613" y="1152150"/>
            <a:ext cx="4276787" cy="3767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8"/>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3 | LEARN</a:t>
            </a:r>
            <a:endParaRPr b="1" sz="1800">
              <a:solidFill>
                <a:srgbClr val="FFEFDB"/>
              </a:solidFill>
              <a:latin typeface="Avenir"/>
              <a:ea typeface="Avenir"/>
              <a:cs typeface="Avenir"/>
              <a:sym typeface="Avenir"/>
            </a:endParaRPr>
          </a:p>
        </p:txBody>
      </p:sp>
      <p:sp>
        <p:nvSpPr>
          <p:cNvPr id="165" name="Google Shape;165;p28"/>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 INCOME &amp; EXPENSE LOG </a:t>
            </a:r>
            <a:endParaRPr b="1" sz="2100">
              <a:latin typeface="Avenir"/>
              <a:ea typeface="Avenir"/>
              <a:cs typeface="Avenir"/>
              <a:sym typeface="Avenir"/>
            </a:endParaRPr>
          </a:p>
        </p:txBody>
      </p:sp>
      <p:sp>
        <p:nvSpPr>
          <p:cNvPr id="166" name="Google Shape;166;p28"/>
          <p:cNvSpPr txBox="1"/>
          <p:nvPr>
            <p:ph idx="1" type="body"/>
          </p:nvPr>
        </p:nvSpPr>
        <p:spPr>
          <a:xfrm>
            <a:off x="311700" y="1152150"/>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CODE</a:t>
            </a:r>
            <a:r>
              <a:rPr b="1" lang="en" sz="2300">
                <a:solidFill>
                  <a:srgbClr val="000000"/>
                </a:solidFill>
                <a:latin typeface="Avenir"/>
                <a:ea typeface="Avenir"/>
                <a:cs typeface="Avenir"/>
                <a:sym typeface="Avenir"/>
              </a:rPr>
              <a:t>:</a:t>
            </a:r>
            <a:endParaRPr b="1" sz="23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Date – The date we received or spent the money.</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Description – How we earned money or who we paid money to.</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Expense – The amount we spent, putting a minus sign in front of the number helps us to remember to subtract that amount from the cash balance.</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9"/>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3 | LEARN</a:t>
            </a:r>
            <a:endParaRPr b="1" sz="1800">
              <a:solidFill>
                <a:srgbClr val="FFEFDB"/>
              </a:solidFill>
              <a:latin typeface="Avenir"/>
              <a:ea typeface="Avenir"/>
              <a:cs typeface="Avenir"/>
              <a:sym typeface="Avenir"/>
            </a:endParaRPr>
          </a:p>
        </p:txBody>
      </p:sp>
      <p:sp>
        <p:nvSpPr>
          <p:cNvPr id="172" name="Google Shape;172;p29"/>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 INCOME &amp; EXPENSE LOG </a:t>
            </a:r>
            <a:endParaRPr b="1" sz="2100">
              <a:latin typeface="Avenir"/>
              <a:ea typeface="Avenir"/>
              <a:cs typeface="Avenir"/>
              <a:sym typeface="Avenir"/>
            </a:endParaRPr>
          </a:p>
        </p:txBody>
      </p:sp>
      <p:sp>
        <p:nvSpPr>
          <p:cNvPr id="173" name="Google Shape;173;p29"/>
          <p:cNvSpPr txBox="1"/>
          <p:nvPr>
            <p:ph idx="1" type="body"/>
          </p:nvPr>
        </p:nvSpPr>
        <p:spPr>
          <a:xfrm>
            <a:off x="311700" y="1152150"/>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CODE</a:t>
            </a:r>
            <a:r>
              <a:rPr b="1" lang="en" sz="2300">
                <a:solidFill>
                  <a:srgbClr val="000000"/>
                </a:solidFill>
                <a:latin typeface="Avenir"/>
                <a:ea typeface="Avenir"/>
                <a:cs typeface="Avenir"/>
                <a:sym typeface="Avenir"/>
              </a:rPr>
              <a:t>:</a:t>
            </a:r>
            <a:endParaRPr sz="23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chemeClr val="dk1"/>
              </a:buClr>
              <a:buSzPts val="2300"/>
              <a:buFont typeface="Avenir"/>
              <a:buChar char="●"/>
            </a:pPr>
            <a:r>
              <a:rPr lang="en" sz="2300">
                <a:solidFill>
                  <a:schemeClr val="dk1"/>
                </a:solidFill>
                <a:latin typeface="Avenir"/>
                <a:ea typeface="Avenir"/>
                <a:cs typeface="Avenir"/>
                <a:sym typeface="Avenir"/>
              </a:rPr>
              <a:t>Income – The amount we received, we add this to the cash     balance.</a:t>
            </a:r>
            <a:endParaRPr sz="2300">
              <a:solidFill>
                <a:schemeClr val="dk1"/>
              </a:solidFill>
              <a:latin typeface="Avenir"/>
              <a:ea typeface="Avenir"/>
              <a:cs typeface="Avenir"/>
              <a:sym typeface="Avenir"/>
            </a:endParaRPr>
          </a:p>
          <a:p>
            <a:pPr indent="-374650" lvl="0" marL="457200" rtl="0" algn="l">
              <a:lnSpc>
                <a:spcPct val="125000"/>
              </a:lnSpc>
              <a:spcBef>
                <a:spcPts val="0"/>
              </a:spcBef>
              <a:spcAft>
                <a:spcPts val="0"/>
              </a:spcAft>
              <a:buClr>
                <a:schemeClr val="dk1"/>
              </a:buClr>
              <a:buSzPts val="2300"/>
              <a:buFont typeface="Avenir"/>
              <a:buChar char="●"/>
            </a:pPr>
            <a:r>
              <a:rPr lang="en" sz="2300">
                <a:solidFill>
                  <a:schemeClr val="dk1"/>
                </a:solidFill>
                <a:latin typeface="Avenir"/>
                <a:ea typeface="Avenir"/>
                <a:cs typeface="Avenir"/>
                <a:sym typeface="Avenir"/>
              </a:rPr>
              <a:t>Balance – The amount we have in our cash box or business bank account.</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0"/>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3 | LEARN</a:t>
            </a:r>
            <a:endParaRPr b="1" sz="1800">
              <a:solidFill>
                <a:srgbClr val="FFEFDB"/>
              </a:solidFill>
              <a:latin typeface="Avenir"/>
              <a:ea typeface="Avenir"/>
              <a:cs typeface="Avenir"/>
              <a:sym typeface="Avenir"/>
            </a:endParaRPr>
          </a:p>
        </p:txBody>
      </p:sp>
      <p:sp>
        <p:nvSpPr>
          <p:cNvPr id="179" name="Google Shape;179;p30"/>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 INCOME &amp; EXPENSE LOG </a:t>
            </a:r>
            <a:endParaRPr b="1" sz="2100">
              <a:latin typeface="Avenir"/>
              <a:ea typeface="Avenir"/>
              <a:cs typeface="Avenir"/>
              <a:sym typeface="Avenir"/>
            </a:endParaRPr>
          </a:p>
        </p:txBody>
      </p:sp>
      <p:pic>
        <p:nvPicPr>
          <p:cNvPr id="180" name="Google Shape;180;p30"/>
          <p:cNvPicPr preferRelativeResize="0"/>
          <p:nvPr/>
        </p:nvPicPr>
        <p:blipFill>
          <a:blip r:embed="rId3">
            <a:alphaModFix/>
          </a:blip>
          <a:stretch>
            <a:fillRect/>
          </a:stretch>
        </p:blipFill>
        <p:spPr>
          <a:xfrm>
            <a:off x="2433613" y="1152150"/>
            <a:ext cx="4276787" cy="3767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1"/>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3 | LEARN</a:t>
            </a:r>
            <a:endParaRPr b="1" sz="1800">
              <a:solidFill>
                <a:srgbClr val="FFEFDB"/>
              </a:solidFill>
              <a:latin typeface="Avenir"/>
              <a:ea typeface="Avenir"/>
              <a:cs typeface="Avenir"/>
              <a:sym typeface="Avenir"/>
            </a:endParaRPr>
          </a:p>
        </p:txBody>
      </p:sp>
      <p:sp>
        <p:nvSpPr>
          <p:cNvPr id="186" name="Google Shape;186;p31"/>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 INCOME &amp; EXPENSE LOG </a:t>
            </a:r>
            <a:endParaRPr b="1" sz="2100">
              <a:latin typeface="Avenir"/>
              <a:ea typeface="Avenir"/>
              <a:cs typeface="Avenir"/>
              <a:sym typeface="Avenir"/>
            </a:endParaRPr>
          </a:p>
        </p:txBody>
      </p:sp>
      <p:sp>
        <p:nvSpPr>
          <p:cNvPr id="187" name="Google Shape;187;p31"/>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DISCUSS</a:t>
            </a:r>
            <a:r>
              <a:rPr b="1" lang="en" sz="2000">
                <a:solidFill>
                  <a:srgbClr val="000000"/>
                </a:solidFill>
                <a:latin typeface="Avenir"/>
                <a:ea typeface="Avenir"/>
                <a:cs typeface="Avenir"/>
                <a:sym typeface="Avenir"/>
              </a:rPr>
              <a:t>:</a:t>
            </a:r>
            <a:endParaRPr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How much cash did Carl start with? </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How much did that effect Carl’s Cash Balance? </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On March 16 how much did Carl pay Miguel? </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Why did Carl pay Miguel?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p:nvPr/>
        </p:nvSpPr>
        <p:spPr>
          <a:xfrm>
            <a:off x="0" y="0"/>
            <a:ext cx="9144000" cy="11679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2800">
                <a:solidFill>
                  <a:srgbClr val="FFEFDB"/>
                </a:solidFill>
                <a:latin typeface="Avenir"/>
                <a:ea typeface="Avenir"/>
                <a:cs typeface="Avenir"/>
                <a:sym typeface="Avenir"/>
              </a:rPr>
              <a:t>UNIT 5: PAPERWORK – BUSINESS</a:t>
            </a:r>
            <a:endParaRPr b="1" sz="2800">
              <a:solidFill>
                <a:srgbClr val="FFEFDB"/>
              </a:solidFill>
              <a:latin typeface="Avenir"/>
              <a:ea typeface="Avenir"/>
              <a:cs typeface="Avenir"/>
              <a:sym typeface="Avenir"/>
            </a:endParaRPr>
          </a:p>
        </p:txBody>
      </p:sp>
      <p:sp>
        <p:nvSpPr>
          <p:cNvPr id="63" name="Google Shape;63;p14"/>
          <p:cNvSpPr txBox="1"/>
          <p:nvPr/>
        </p:nvSpPr>
        <p:spPr>
          <a:xfrm>
            <a:off x="4508300" y="1198050"/>
            <a:ext cx="4635600" cy="3955800"/>
          </a:xfrm>
          <a:prstGeom prst="rect">
            <a:avLst/>
          </a:prstGeom>
          <a:noFill/>
          <a:ln>
            <a:noFill/>
          </a:ln>
        </p:spPr>
        <p:txBody>
          <a:bodyPr anchorCtr="0" anchor="t" bIns="91425" lIns="91425" spcFirstLastPara="1" rIns="91425" wrap="square" tIns="91425">
            <a:spAutoFit/>
          </a:bodyPr>
          <a:lstStyle/>
          <a:p>
            <a:pPr indent="-368300" lvl="0" marL="457200" rtl="0" algn="l">
              <a:lnSpc>
                <a:spcPct val="150000"/>
              </a:lnSpc>
              <a:spcBef>
                <a:spcPts val="0"/>
              </a:spcBef>
              <a:spcAft>
                <a:spcPts val="0"/>
              </a:spcAft>
              <a:buSzPts val="2200"/>
              <a:buFont typeface="Avenir"/>
              <a:buAutoNum type="arabicPeriod"/>
            </a:pPr>
            <a:r>
              <a:rPr lang="en" sz="1700">
                <a:latin typeface="Avenir"/>
                <a:ea typeface="Avenir"/>
                <a:cs typeface="Avenir"/>
                <a:sym typeface="Avenir"/>
              </a:rPr>
              <a:t> </a:t>
            </a:r>
            <a:r>
              <a:rPr b="1" lang="en" sz="2200">
                <a:latin typeface="Avenir"/>
                <a:ea typeface="Avenir"/>
                <a:cs typeface="Avenir"/>
                <a:sym typeface="Avenir"/>
              </a:rPr>
              <a:t>Keep Records.</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Record Income &amp; Expenses at the Point of Sale.</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Make an Income &amp; Expense Log.</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Create an Income Statement.</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Avoid Selling on Credit.</a:t>
            </a:r>
            <a:endParaRPr b="1" sz="22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pic>
        <p:nvPicPr>
          <p:cNvPr id="64" name="Google Shape;64;p14"/>
          <p:cNvPicPr preferRelativeResize="0"/>
          <p:nvPr/>
        </p:nvPicPr>
        <p:blipFill rotWithShape="1">
          <a:blip r:embed="rId3">
            <a:alphaModFix/>
          </a:blip>
          <a:srcRect b="0" l="0" r="33222" t="0"/>
          <a:stretch/>
        </p:blipFill>
        <p:spPr>
          <a:xfrm>
            <a:off x="0" y="1152150"/>
            <a:ext cx="4572001" cy="4001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2"/>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3 | LEARN</a:t>
            </a:r>
            <a:endParaRPr b="1" sz="1800">
              <a:solidFill>
                <a:srgbClr val="FFEFDB"/>
              </a:solidFill>
              <a:latin typeface="Avenir"/>
              <a:ea typeface="Avenir"/>
              <a:cs typeface="Avenir"/>
              <a:sym typeface="Avenir"/>
            </a:endParaRPr>
          </a:p>
        </p:txBody>
      </p:sp>
      <p:sp>
        <p:nvSpPr>
          <p:cNvPr id="193" name="Google Shape;193;p32"/>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 INCOME &amp; EXPENSE LOG </a:t>
            </a:r>
            <a:endParaRPr b="1" sz="2100">
              <a:latin typeface="Avenir"/>
              <a:ea typeface="Avenir"/>
              <a:cs typeface="Avenir"/>
              <a:sym typeface="Avenir"/>
            </a:endParaRPr>
          </a:p>
        </p:txBody>
      </p:sp>
      <p:sp>
        <p:nvSpPr>
          <p:cNvPr id="194" name="Google Shape;194;p32"/>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DISCUSS:</a:t>
            </a:r>
            <a:endParaRPr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What is his cash balance at the end of the day?               </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What day did Carl buy a new chainsaw? </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How much did it cost? </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Carl wrote -1500 in the expense column. What was his cash balance before he bought the chainsaw? </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chemeClr val="dk1"/>
                </a:solidFill>
                <a:latin typeface="Avenir"/>
                <a:ea typeface="Avenir"/>
                <a:cs typeface="Avenir"/>
                <a:sym typeface="Avenir"/>
              </a:rPr>
              <a:t>What was his balance after he bought the chainsaw?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3"/>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3 | LEARN</a:t>
            </a:r>
            <a:endParaRPr b="1" sz="1800">
              <a:solidFill>
                <a:srgbClr val="FFEFDB"/>
              </a:solidFill>
              <a:latin typeface="Avenir"/>
              <a:ea typeface="Avenir"/>
              <a:cs typeface="Avenir"/>
              <a:sym typeface="Avenir"/>
            </a:endParaRPr>
          </a:p>
        </p:txBody>
      </p:sp>
      <p:sp>
        <p:nvSpPr>
          <p:cNvPr id="200" name="Google Shape;200;p33"/>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 INCOME &amp; EXPENSE LOG </a:t>
            </a:r>
            <a:endParaRPr b="1" sz="2100">
              <a:latin typeface="Avenir"/>
              <a:ea typeface="Avenir"/>
              <a:cs typeface="Avenir"/>
              <a:sym typeface="Avenir"/>
            </a:endParaRPr>
          </a:p>
        </p:txBody>
      </p:sp>
      <p:sp>
        <p:nvSpPr>
          <p:cNvPr id="201" name="Google Shape;201;p33"/>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DISCUSS:</a:t>
            </a:r>
            <a:endParaRPr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How much was Carl’s beginning cash balance?</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What is Carl’s cash balance at the end of March?</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Does Carl have more money or less money than when he started the month?</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Is Carl’s business sinking or floating?</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4"/>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3 | LEARN</a:t>
            </a:r>
            <a:endParaRPr b="1" sz="1800">
              <a:solidFill>
                <a:srgbClr val="FFEFDB"/>
              </a:solidFill>
              <a:latin typeface="Avenir"/>
              <a:ea typeface="Avenir"/>
              <a:cs typeface="Avenir"/>
              <a:sym typeface="Avenir"/>
            </a:endParaRPr>
          </a:p>
        </p:txBody>
      </p:sp>
      <p:sp>
        <p:nvSpPr>
          <p:cNvPr id="207" name="Google Shape;207;p34"/>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 INCOME &amp; EXPENSE LOG </a:t>
            </a:r>
            <a:endParaRPr b="1" sz="2100">
              <a:latin typeface="Avenir"/>
              <a:ea typeface="Avenir"/>
              <a:cs typeface="Avenir"/>
              <a:sym typeface="Avenir"/>
            </a:endParaRPr>
          </a:p>
        </p:txBody>
      </p:sp>
      <p:sp>
        <p:nvSpPr>
          <p:cNvPr id="208" name="Google Shape;208;p34"/>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DISCUSS:</a:t>
            </a:r>
            <a:endParaRPr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From what we have discussed so far would you say Carl is ready to said his business boat into deeper water?</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Why or why not?</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How will you keep your Income &amp; Expense log?</a:t>
            </a:r>
            <a:endParaRPr sz="2300">
              <a:solidFill>
                <a:srgbClr val="000000"/>
              </a:solidFill>
              <a:latin typeface="Avenir"/>
              <a:ea typeface="Avenir"/>
              <a:cs typeface="Avenir"/>
              <a:sym typeface="Avenir"/>
            </a:endParaRPr>
          </a:p>
          <a:p>
            <a:pPr indent="0" lvl="0" marL="45720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5"/>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3 | LEARN</a:t>
            </a:r>
            <a:endParaRPr b="1" sz="1800">
              <a:solidFill>
                <a:srgbClr val="FFEFDB"/>
              </a:solidFill>
              <a:latin typeface="Avenir"/>
              <a:ea typeface="Avenir"/>
              <a:cs typeface="Avenir"/>
              <a:sym typeface="Avenir"/>
            </a:endParaRPr>
          </a:p>
        </p:txBody>
      </p:sp>
      <p:sp>
        <p:nvSpPr>
          <p:cNvPr id="214" name="Google Shape;214;p35"/>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 INCOME &amp; EXPENSE LOG </a:t>
            </a:r>
            <a:endParaRPr b="1" sz="2100">
              <a:latin typeface="Avenir"/>
              <a:ea typeface="Avenir"/>
              <a:cs typeface="Avenir"/>
              <a:sym typeface="Avenir"/>
            </a:endParaRPr>
          </a:p>
        </p:txBody>
      </p:sp>
      <p:sp>
        <p:nvSpPr>
          <p:cNvPr id="215" name="Google Shape;215;p35"/>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ACT</a:t>
            </a:r>
            <a:r>
              <a:rPr b="1" lang="en" sz="2000">
                <a:solidFill>
                  <a:srgbClr val="000000"/>
                </a:solidFill>
                <a:latin typeface="Avenir"/>
                <a:ea typeface="Avenir"/>
                <a:cs typeface="Avenir"/>
                <a:sym typeface="Avenir"/>
              </a:rPr>
              <a:t>:</a:t>
            </a:r>
            <a:endParaRPr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Write in your workbook how you will keep your Income &amp; Expense log.</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Look in your workbook on </a:t>
            </a:r>
            <a:r>
              <a:rPr b="1" lang="en" sz="2300">
                <a:solidFill>
                  <a:srgbClr val="000000"/>
                </a:solidFill>
                <a:latin typeface="Avenir"/>
                <a:ea typeface="Avenir"/>
                <a:cs typeface="Avenir"/>
                <a:sym typeface="Avenir"/>
              </a:rPr>
              <a:t>page 48</a:t>
            </a:r>
            <a:r>
              <a:rPr lang="en" sz="2300">
                <a:solidFill>
                  <a:srgbClr val="000000"/>
                </a:solidFill>
                <a:latin typeface="Avenir"/>
                <a:ea typeface="Avenir"/>
                <a:cs typeface="Avenir"/>
                <a:sym typeface="Avenir"/>
              </a:rPr>
              <a:t> or on the next slide at the blank Income &amp; Expense log. </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You can use this blank form to start keeping records.</a:t>
            </a:r>
            <a:endParaRPr sz="2300">
              <a:solidFill>
                <a:srgbClr val="000000"/>
              </a:solidFill>
              <a:latin typeface="Avenir"/>
              <a:ea typeface="Avenir"/>
              <a:cs typeface="Avenir"/>
              <a:sym typeface="Avenir"/>
            </a:endParaRPr>
          </a:p>
          <a:p>
            <a:pPr indent="0" lvl="0" marL="45720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6"/>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3 | LEARN</a:t>
            </a:r>
            <a:endParaRPr b="1" sz="1800">
              <a:solidFill>
                <a:srgbClr val="FFEFDB"/>
              </a:solidFill>
              <a:latin typeface="Avenir"/>
              <a:ea typeface="Avenir"/>
              <a:cs typeface="Avenir"/>
              <a:sym typeface="Avenir"/>
            </a:endParaRPr>
          </a:p>
        </p:txBody>
      </p:sp>
      <p:sp>
        <p:nvSpPr>
          <p:cNvPr id="221" name="Google Shape;221;p36"/>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MAKE AN INCOME &amp; EXPENSE LOG </a:t>
            </a:r>
            <a:endParaRPr b="1" sz="2100">
              <a:latin typeface="Avenir"/>
              <a:ea typeface="Avenir"/>
              <a:cs typeface="Avenir"/>
              <a:sym typeface="Avenir"/>
            </a:endParaRPr>
          </a:p>
        </p:txBody>
      </p:sp>
      <p:pic>
        <p:nvPicPr>
          <p:cNvPr id="222" name="Google Shape;222;p36"/>
          <p:cNvPicPr preferRelativeResize="0"/>
          <p:nvPr/>
        </p:nvPicPr>
        <p:blipFill rotWithShape="1">
          <a:blip r:embed="rId3">
            <a:alphaModFix/>
          </a:blip>
          <a:srcRect b="8977" l="6050" r="6138" t="4449"/>
          <a:stretch/>
        </p:blipFill>
        <p:spPr>
          <a:xfrm>
            <a:off x="3095625" y="1152150"/>
            <a:ext cx="2952757" cy="3767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7"/>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4 | LEARN</a:t>
            </a:r>
            <a:endParaRPr b="1" sz="1800">
              <a:solidFill>
                <a:srgbClr val="FFEFDB"/>
              </a:solidFill>
              <a:latin typeface="Avenir"/>
              <a:ea typeface="Avenir"/>
              <a:cs typeface="Avenir"/>
              <a:sym typeface="Avenir"/>
            </a:endParaRPr>
          </a:p>
        </p:txBody>
      </p:sp>
      <p:sp>
        <p:nvSpPr>
          <p:cNvPr id="228" name="Google Shape;228;p37"/>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CREATE AN INCOME STATEMENT</a:t>
            </a:r>
            <a:r>
              <a:rPr b="1" lang="en" sz="2100">
                <a:latin typeface="Avenir"/>
                <a:ea typeface="Avenir"/>
                <a:cs typeface="Avenir"/>
                <a:sym typeface="Avenir"/>
              </a:rPr>
              <a:t> </a:t>
            </a:r>
            <a:endParaRPr b="1" sz="2100">
              <a:latin typeface="Avenir"/>
              <a:ea typeface="Avenir"/>
              <a:cs typeface="Avenir"/>
              <a:sym typeface="Avenir"/>
            </a:endParaRPr>
          </a:p>
        </p:txBody>
      </p:sp>
      <p:sp>
        <p:nvSpPr>
          <p:cNvPr id="229" name="Google Shape;229;p37"/>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CODE:</a:t>
            </a:r>
            <a:endParaRPr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Income Statement: It takes all of the income and expenses from a month, quarter or year to determine if you made a profit during that time period.</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The purpose of an Income Statement is to see if the business made a Profit or experienced a Loss.</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8"/>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4 | LEARN</a:t>
            </a:r>
            <a:endParaRPr b="1" sz="1800">
              <a:solidFill>
                <a:srgbClr val="FFEFDB"/>
              </a:solidFill>
              <a:latin typeface="Avenir"/>
              <a:ea typeface="Avenir"/>
              <a:cs typeface="Avenir"/>
              <a:sym typeface="Avenir"/>
            </a:endParaRPr>
          </a:p>
        </p:txBody>
      </p:sp>
      <p:sp>
        <p:nvSpPr>
          <p:cNvPr id="235" name="Google Shape;235;p38"/>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CREATE AN INCOME STATEMENT </a:t>
            </a:r>
            <a:endParaRPr b="1" sz="2100">
              <a:latin typeface="Avenir"/>
              <a:ea typeface="Avenir"/>
              <a:cs typeface="Avenir"/>
              <a:sym typeface="Avenir"/>
            </a:endParaRPr>
          </a:p>
        </p:txBody>
      </p:sp>
      <p:sp>
        <p:nvSpPr>
          <p:cNvPr id="236" name="Google Shape;236;p38"/>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CODE:</a:t>
            </a:r>
            <a:endParaRPr sz="23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Turn to </a:t>
            </a:r>
            <a:r>
              <a:rPr b="1" lang="en" sz="2300">
                <a:solidFill>
                  <a:srgbClr val="000000"/>
                </a:solidFill>
                <a:latin typeface="Avenir"/>
                <a:ea typeface="Avenir"/>
                <a:cs typeface="Avenir"/>
                <a:sym typeface="Avenir"/>
              </a:rPr>
              <a:t>page 18 </a:t>
            </a:r>
            <a:r>
              <a:rPr lang="en" sz="2300">
                <a:solidFill>
                  <a:srgbClr val="000000"/>
                </a:solidFill>
                <a:latin typeface="Avenir"/>
                <a:ea typeface="Avenir"/>
                <a:cs typeface="Avenir"/>
                <a:sym typeface="Avenir"/>
              </a:rPr>
              <a:t>in your workbook or on the next slide.and look at the Income Statement for Carl’s Tree Trimming Business.</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9"/>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4 | LEARN</a:t>
            </a:r>
            <a:endParaRPr b="1" sz="1800">
              <a:solidFill>
                <a:srgbClr val="FFEFDB"/>
              </a:solidFill>
              <a:latin typeface="Avenir"/>
              <a:ea typeface="Avenir"/>
              <a:cs typeface="Avenir"/>
              <a:sym typeface="Avenir"/>
            </a:endParaRPr>
          </a:p>
        </p:txBody>
      </p:sp>
      <p:sp>
        <p:nvSpPr>
          <p:cNvPr id="242" name="Google Shape;242;p39"/>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CREATE AN INCOME STATEMENT </a:t>
            </a:r>
            <a:endParaRPr b="1" sz="2100">
              <a:latin typeface="Avenir"/>
              <a:ea typeface="Avenir"/>
              <a:cs typeface="Avenir"/>
              <a:sym typeface="Avenir"/>
            </a:endParaRPr>
          </a:p>
        </p:txBody>
      </p:sp>
      <p:pic>
        <p:nvPicPr>
          <p:cNvPr id="243" name="Google Shape;243;p39"/>
          <p:cNvPicPr preferRelativeResize="0"/>
          <p:nvPr/>
        </p:nvPicPr>
        <p:blipFill>
          <a:blip r:embed="rId3">
            <a:alphaModFix/>
          </a:blip>
          <a:stretch>
            <a:fillRect/>
          </a:stretch>
        </p:blipFill>
        <p:spPr>
          <a:xfrm>
            <a:off x="1242288" y="1152150"/>
            <a:ext cx="6659420" cy="3767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0"/>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4 | LEARN</a:t>
            </a:r>
            <a:endParaRPr b="1" sz="1800">
              <a:solidFill>
                <a:srgbClr val="FFEFDB"/>
              </a:solidFill>
              <a:latin typeface="Avenir"/>
              <a:ea typeface="Avenir"/>
              <a:cs typeface="Avenir"/>
              <a:sym typeface="Avenir"/>
            </a:endParaRPr>
          </a:p>
        </p:txBody>
      </p:sp>
      <p:sp>
        <p:nvSpPr>
          <p:cNvPr id="249" name="Google Shape;249;p40"/>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CREATE AN INCOME STATEMENT </a:t>
            </a:r>
            <a:endParaRPr b="1" sz="2100">
              <a:latin typeface="Avenir"/>
              <a:ea typeface="Avenir"/>
              <a:cs typeface="Avenir"/>
              <a:sym typeface="Avenir"/>
            </a:endParaRPr>
          </a:p>
        </p:txBody>
      </p:sp>
      <p:sp>
        <p:nvSpPr>
          <p:cNvPr id="250" name="Google Shape;250;p40"/>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DISCUSS</a:t>
            </a:r>
            <a:r>
              <a:rPr b="1" lang="en" sz="2000">
                <a:solidFill>
                  <a:srgbClr val="000000"/>
                </a:solidFill>
                <a:latin typeface="Avenir"/>
                <a:ea typeface="Avenir"/>
                <a:cs typeface="Avenir"/>
                <a:sym typeface="Avenir"/>
              </a:rPr>
              <a:t>:</a:t>
            </a:r>
            <a:endParaRPr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How much did Carl pay to get his truck fixed this month?</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How much did Carl earn trimming trees this month?</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What was the total income Carl earned from March 1 to March 31?</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What were Carl’s total expenses?</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How much more did Carl spend than he earned?</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1"/>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4 | LEARN</a:t>
            </a:r>
            <a:endParaRPr b="1" sz="1800">
              <a:solidFill>
                <a:srgbClr val="FFEFDB"/>
              </a:solidFill>
              <a:latin typeface="Avenir"/>
              <a:ea typeface="Avenir"/>
              <a:cs typeface="Avenir"/>
              <a:sym typeface="Avenir"/>
            </a:endParaRPr>
          </a:p>
        </p:txBody>
      </p:sp>
      <p:sp>
        <p:nvSpPr>
          <p:cNvPr id="256" name="Google Shape;256;p41"/>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CREATE AN INCOME STATEMENT </a:t>
            </a:r>
            <a:endParaRPr b="1" sz="2100">
              <a:latin typeface="Avenir"/>
              <a:ea typeface="Avenir"/>
              <a:cs typeface="Avenir"/>
              <a:sym typeface="Avenir"/>
            </a:endParaRPr>
          </a:p>
        </p:txBody>
      </p:sp>
      <p:sp>
        <p:nvSpPr>
          <p:cNvPr id="257" name="Google Shape;257;p41"/>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ACT</a:t>
            </a:r>
            <a:r>
              <a:rPr b="1" lang="en" sz="2000">
                <a:solidFill>
                  <a:srgbClr val="000000"/>
                </a:solidFill>
                <a:latin typeface="Avenir"/>
                <a:ea typeface="Avenir"/>
                <a:cs typeface="Avenir"/>
                <a:sym typeface="Avenir"/>
              </a:rPr>
              <a:t>:</a:t>
            </a:r>
            <a:endParaRPr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Make a Practice Income &amp; Expense Log and Income Statement.</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Turn to </a:t>
            </a:r>
            <a:r>
              <a:rPr b="1" lang="en" sz="2300">
                <a:solidFill>
                  <a:srgbClr val="000000"/>
                </a:solidFill>
                <a:latin typeface="Avenir"/>
                <a:ea typeface="Avenir"/>
                <a:cs typeface="Avenir"/>
                <a:sym typeface="Avenir"/>
              </a:rPr>
              <a:t>page 18</a:t>
            </a:r>
            <a:r>
              <a:rPr lang="en" sz="2300">
                <a:solidFill>
                  <a:srgbClr val="000000"/>
                </a:solidFill>
                <a:latin typeface="Avenir"/>
                <a:ea typeface="Avenir"/>
                <a:cs typeface="Avenir"/>
                <a:sym typeface="Avenir"/>
              </a:rPr>
              <a:t> in your workbook or to the next slide to the blank practice Income &amp; Expense Log and Income Statement</a:t>
            </a:r>
            <a:endParaRPr sz="2300">
              <a:solidFill>
                <a:srgbClr val="000000"/>
              </a:solidFill>
              <a:latin typeface="Avenir"/>
              <a:ea typeface="Avenir"/>
              <a:cs typeface="Avenir"/>
              <a:sym typeface="Avenir"/>
            </a:endParaRPr>
          </a:p>
          <a:p>
            <a:pPr indent="-374650" lvl="1" marL="9144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Remember, this is only a practice.</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idx="1" type="body"/>
          </p:nvPr>
        </p:nvSpPr>
        <p:spPr>
          <a:xfrm>
            <a:off x="310900" y="1152150"/>
            <a:ext cx="8723400" cy="2967000"/>
          </a:xfrm>
          <a:prstGeom prst="rect">
            <a:avLst/>
          </a:prstGeom>
        </p:spPr>
        <p:txBody>
          <a:bodyPr anchorCtr="0" anchor="t" bIns="0" lIns="91425" spcFirstLastPara="1" rIns="91425" wrap="square" tIns="0">
            <a:noAutofit/>
          </a:bodyPr>
          <a:lstStyle/>
          <a:p>
            <a:pPr indent="0" lvl="0" marL="0" rtl="0" algn="l">
              <a:lnSpc>
                <a:spcPct val="100000"/>
              </a:lnSpc>
              <a:spcBef>
                <a:spcPts val="800"/>
              </a:spcBef>
              <a:spcAft>
                <a:spcPts val="0"/>
              </a:spcAft>
              <a:buNone/>
            </a:pPr>
            <a:r>
              <a:rPr b="1" lang="en" sz="2000">
                <a:solidFill>
                  <a:srgbClr val="000000"/>
                </a:solidFill>
                <a:latin typeface="Avenir"/>
                <a:ea typeface="Avenir"/>
                <a:cs typeface="Avenir"/>
                <a:sym typeface="Avenir"/>
              </a:rPr>
              <a:t>Last Week’s Promises:</a:t>
            </a:r>
            <a:endParaRPr b="1" sz="2000">
              <a:solidFill>
                <a:srgbClr val="000000"/>
              </a:solidFill>
              <a:latin typeface="Avenir"/>
              <a:ea typeface="Avenir"/>
              <a:cs typeface="Avenir"/>
              <a:sym typeface="Avenir"/>
            </a:endParaRPr>
          </a:p>
          <a:p>
            <a:pPr indent="0" lvl="0" marL="0" rtl="0" algn="l">
              <a:lnSpc>
                <a:spcPct val="100000"/>
              </a:lnSpc>
              <a:spcBef>
                <a:spcPts val="800"/>
              </a:spcBef>
              <a:spcAft>
                <a:spcPts val="0"/>
              </a:spcAft>
              <a:buNone/>
            </a:pPr>
            <a:r>
              <a:rPr b="1" lang="en" sz="2300">
                <a:solidFill>
                  <a:srgbClr val="000000"/>
                </a:solidFill>
                <a:latin typeface="Avenir"/>
                <a:ea typeface="Avenir"/>
                <a:cs typeface="Avenir"/>
                <a:sym typeface="Avenir"/>
              </a:rPr>
              <a:t>Business Plan: </a:t>
            </a:r>
            <a:r>
              <a:rPr lang="en" sz="2300">
                <a:solidFill>
                  <a:srgbClr val="000000"/>
                </a:solidFill>
                <a:latin typeface="Avenir"/>
                <a:ea typeface="Avenir"/>
                <a:cs typeface="Avenir"/>
                <a:sym typeface="Avenir"/>
              </a:rPr>
              <a:t>I will separate my personal and business money. I will create and keep a personal budget.</a:t>
            </a:r>
            <a:endParaRPr sz="2300">
              <a:solidFill>
                <a:srgbClr val="000000"/>
              </a:solidFill>
              <a:latin typeface="Avenir"/>
              <a:ea typeface="Avenir"/>
              <a:cs typeface="Avenir"/>
              <a:sym typeface="Avenir"/>
            </a:endParaRPr>
          </a:p>
          <a:p>
            <a:pPr indent="0" lvl="0" marL="0" rtl="0" algn="l">
              <a:lnSpc>
                <a:spcPct val="100000"/>
              </a:lnSpc>
              <a:spcBef>
                <a:spcPts val="800"/>
              </a:spcBef>
              <a:spcAft>
                <a:spcPts val="0"/>
              </a:spcAft>
              <a:buNone/>
            </a:pPr>
            <a:r>
              <a:rPr b="1" lang="en" sz="2300">
                <a:solidFill>
                  <a:srgbClr val="000000"/>
                </a:solidFill>
                <a:latin typeface="Avenir"/>
                <a:ea typeface="Avenir"/>
                <a:cs typeface="Avenir"/>
                <a:sym typeface="Avenir"/>
              </a:rPr>
              <a:t>Home Quality of Life Plan:</a:t>
            </a:r>
            <a:r>
              <a:rPr b="1" i="1" lang="en" sz="2300">
                <a:solidFill>
                  <a:srgbClr val="000000"/>
                </a:solidFill>
                <a:latin typeface="Avenir"/>
                <a:ea typeface="Avenir"/>
                <a:cs typeface="Avenir"/>
                <a:sym typeface="Avenir"/>
              </a:rPr>
              <a:t> </a:t>
            </a:r>
            <a:r>
              <a:rPr lang="en" sz="2300">
                <a:solidFill>
                  <a:srgbClr val="000000"/>
                </a:solidFill>
                <a:latin typeface="Avenir"/>
                <a:ea typeface="Avenir"/>
                <a:cs typeface="Avenir"/>
                <a:sym typeface="Avenir"/>
              </a:rPr>
              <a:t>Choose to improve a specific area from your Home Plan.</a:t>
            </a:r>
            <a:endParaRPr sz="2300">
              <a:solidFill>
                <a:srgbClr val="000000"/>
              </a:solidFill>
              <a:latin typeface="Avenir"/>
              <a:ea typeface="Avenir"/>
              <a:cs typeface="Avenir"/>
              <a:sym typeface="Avenir"/>
            </a:endParaRPr>
          </a:p>
          <a:p>
            <a:pPr indent="0" lvl="0" marL="0" rtl="0" algn="l">
              <a:lnSpc>
                <a:spcPct val="100000"/>
              </a:lnSpc>
              <a:spcBef>
                <a:spcPts val="800"/>
              </a:spcBef>
              <a:spcAft>
                <a:spcPts val="0"/>
              </a:spcAft>
              <a:buNone/>
            </a:pPr>
            <a:r>
              <a:rPr b="1" lang="en" sz="2300">
                <a:solidFill>
                  <a:srgbClr val="000000"/>
                </a:solidFill>
                <a:latin typeface="Avenir"/>
                <a:ea typeface="Avenir"/>
                <a:cs typeface="Avenir"/>
                <a:sym typeface="Avenir"/>
              </a:rPr>
              <a:t>Savings: </a:t>
            </a:r>
            <a:r>
              <a:rPr lang="en" sz="2300">
                <a:solidFill>
                  <a:srgbClr val="000000"/>
                </a:solidFill>
                <a:latin typeface="Avenir"/>
                <a:ea typeface="Avenir"/>
                <a:cs typeface="Avenir"/>
                <a:sym typeface="Avenir"/>
              </a:rPr>
              <a:t>Save money, even just a coin or two.</a:t>
            </a:r>
            <a:endParaRPr sz="2300">
              <a:solidFill>
                <a:srgbClr val="000000"/>
              </a:solidFill>
              <a:latin typeface="Avenir"/>
              <a:ea typeface="Avenir"/>
              <a:cs typeface="Avenir"/>
              <a:sym typeface="Avenir"/>
            </a:endParaRPr>
          </a:p>
        </p:txBody>
      </p:sp>
      <p:sp>
        <p:nvSpPr>
          <p:cNvPr id="70" name="Google Shape;70;p15"/>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REPORT</a:t>
            </a:r>
            <a:endParaRPr b="1" sz="1800">
              <a:solidFill>
                <a:srgbClr val="FFEFDB"/>
              </a:solidFill>
              <a:latin typeface="Avenir"/>
              <a:ea typeface="Avenir"/>
              <a:cs typeface="Avenir"/>
              <a:sym typeface="Avenir"/>
            </a:endParaRPr>
          </a:p>
        </p:txBody>
      </p:sp>
      <p:sp>
        <p:nvSpPr>
          <p:cNvPr id="71" name="Google Shape;71;p15"/>
          <p:cNvSpPr txBox="1"/>
          <p:nvPr/>
        </p:nvSpPr>
        <p:spPr>
          <a:xfrm>
            <a:off x="310900" y="438900"/>
            <a:ext cx="8723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REPORT</a:t>
            </a:r>
            <a:endParaRPr b="1" sz="2100">
              <a:latin typeface="Avenir"/>
              <a:ea typeface="Avenir"/>
              <a:cs typeface="Avenir"/>
              <a:sym typeface="Avenir"/>
            </a:endParaRPr>
          </a:p>
        </p:txBody>
      </p:sp>
      <p:sp>
        <p:nvSpPr>
          <p:cNvPr id="72" name="Google Shape;72;p15"/>
          <p:cNvSpPr txBox="1"/>
          <p:nvPr/>
        </p:nvSpPr>
        <p:spPr>
          <a:xfrm>
            <a:off x="311700" y="4042275"/>
            <a:ext cx="8782800" cy="8772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 sz="2000">
                <a:latin typeface="Avenir"/>
                <a:ea typeface="Avenir"/>
                <a:cs typeface="Avenir"/>
                <a:sym typeface="Avenir"/>
              </a:rPr>
              <a:t>ACT:</a:t>
            </a:r>
            <a:endParaRPr b="1" sz="2000">
              <a:latin typeface="Avenir"/>
              <a:ea typeface="Avenir"/>
              <a:cs typeface="Avenir"/>
              <a:sym typeface="Avenir"/>
            </a:endParaRPr>
          </a:p>
          <a:p>
            <a:pPr indent="0" lvl="0" marL="0" rtl="0" algn="l">
              <a:lnSpc>
                <a:spcPct val="125000"/>
              </a:lnSpc>
              <a:spcBef>
                <a:spcPts val="0"/>
              </a:spcBef>
              <a:spcAft>
                <a:spcPts val="0"/>
              </a:spcAft>
              <a:buNone/>
            </a:pPr>
            <a:r>
              <a:rPr b="1" lang="en" sz="2000">
                <a:latin typeface="Avenir"/>
                <a:ea typeface="Avenir"/>
                <a:cs typeface="Avenir"/>
                <a:sym typeface="Avenir"/>
              </a:rPr>
              <a:t>Business Spotlight </a:t>
            </a:r>
            <a:r>
              <a:rPr lang="en" sz="2000">
                <a:latin typeface="Avenir"/>
                <a:ea typeface="Avenir"/>
                <a:cs typeface="Avenir"/>
                <a:sym typeface="Avenir"/>
              </a:rPr>
              <a:t>presentation</a:t>
            </a:r>
            <a:endParaRPr sz="2000">
              <a:latin typeface="Avenir"/>
              <a:ea typeface="Avenir"/>
              <a:cs typeface="Avenir"/>
              <a:sym typeface="Aveni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2"/>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4 | LEARN</a:t>
            </a:r>
            <a:endParaRPr b="1" sz="1800">
              <a:solidFill>
                <a:srgbClr val="FFEFDB"/>
              </a:solidFill>
              <a:latin typeface="Avenir"/>
              <a:ea typeface="Avenir"/>
              <a:cs typeface="Avenir"/>
              <a:sym typeface="Avenir"/>
            </a:endParaRPr>
          </a:p>
        </p:txBody>
      </p:sp>
      <p:sp>
        <p:nvSpPr>
          <p:cNvPr id="263" name="Google Shape;263;p42"/>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CREATE AN INCOME STATEMENT </a:t>
            </a:r>
            <a:endParaRPr b="1" sz="2100">
              <a:latin typeface="Avenir"/>
              <a:ea typeface="Avenir"/>
              <a:cs typeface="Avenir"/>
              <a:sym typeface="Avenir"/>
            </a:endParaRPr>
          </a:p>
        </p:txBody>
      </p:sp>
      <p:pic>
        <p:nvPicPr>
          <p:cNvPr id="264" name="Google Shape;264;p42"/>
          <p:cNvPicPr preferRelativeResize="0"/>
          <p:nvPr/>
        </p:nvPicPr>
        <p:blipFill>
          <a:blip r:embed="rId3">
            <a:alphaModFix/>
          </a:blip>
          <a:stretch>
            <a:fillRect/>
          </a:stretch>
        </p:blipFill>
        <p:spPr>
          <a:xfrm>
            <a:off x="1236688" y="1152150"/>
            <a:ext cx="6670634" cy="3767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3"/>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4 | LEARN</a:t>
            </a:r>
            <a:endParaRPr b="1" sz="1800">
              <a:solidFill>
                <a:srgbClr val="FFEFDB"/>
              </a:solidFill>
              <a:latin typeface="Avenir"/>
              <a:ea typeface="Avenir"/>
              <a:cs typeface="Avenir"/>
              <a:sym typeface="Avenir"/>
            </a:endParaRPr>
          </a:p>
        </p:txBody>
      </p:sp>
      <p:sp>
        <p:nvSpPr>
          <p:cNvPr id="270" name="Google Shape;270;p43"/>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CREATE AN INCOME STATEMENT </a:t>
            </a:r>
            <a:endParaRPr b="1" sz="2100">
              <a:latin typeface="Avenir"/>
              <a:ea typeface="Avenir"/>
              <a:cs typeface="Avenir"/>
              <a:sym typeface="Avenir"/>
            </a:endParaRPr>
          </a:p>
        </p:txBody>
      </p:sp>
      <p:sp>
        <p:nvSpPr>
          <p:cNvPr id="271" name="Google Shape;271;p43"/>
          <p:cNvSpPr txBox="1"/>
          <p:nvPr>
            <p:ph idx="1" type="body"/>
          </p:nvPr>
        </p:nvSpPr>
        <p:spPr>
          <a:xfrm>
            <a:off x="311700" y="1173375"/>
            <a:ext cx="87798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ACT:</a:t>
            </a:r>
            <a:endParaRPr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Did you make a profit on your practice Income Statement?</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Usually income statements are made monthly. Why would it be helpful to have an income statement each month?</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What will be your greatest challenge in keeping an Income and Expense Log and making an Income Statement monthly?</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How can we help each other keep these records in your own business?</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4"/>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5 | LEARN</a:t>
            </a:r>
            <a:endParaRPr b="1" sz="1800">
              <a:solidFill>
                <a:srgbClr val="FFEFDB"/>
              </a:solidFill>
              <a:latin typeface="Avenir"/>
              <a:ea typeface="Avenir"/>
              <a:cs typeface="Avenir"/>
              <a:sym typeface="Avenir"/>
            </a:endParaRPr>
          </a:p>
        </p:txBody>
      </p:sp>
      <p:sp>
        <p:nvSpPr>
          <p:cNvPr id="277" name="Google Shape;277;p44"/>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5</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AVOID SELLING ON CREDIT</a:t>
            </a:r>
            <a:r>
              <a:rPr b="1" lang="en" sz="2100">
                <a:latin typeface="Avenir"/>
                <a:ea typeface="Avenir"/>
                <a:cs typeface="Avenir"/>
                <a:sym typeface="Avenir"/>
              </a:rPr>
              <a:t> </a:t>
            </a:r>
            <a:endParaRPr b="1" sz="2100">
              <a:latin typeface="Avenir"/>
              <a:ea typeface="Avenir"/>
              <a:cs typeface="Avenir"/>
              <a:sym typeface="Avenir"/>
            </a:endParaRPr>
          </a:p>
        </p:txBody>
      </p:sp>
      <p:sp>
        <p:nvSpPr>
          <p:cNvPr id="278" name="Google Shape;278;p44"/>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pic>
        <p:nvPicPr>
          <p:cNvPr id="279" name="Google Shape;279;p44"/>
          <p:cNvPicPr preferRelativeResize="0"/>
          <p:nvPr/>
        </p:nvPicPr>
        <p:blipFill>
          <a:blip r:embed="rId3">
            <a:alphaModFix/>
          </a:blip>
          <a:stretch>
            <a:fillRect/>
          </a:stretch>
        </p:blipFill>
        <p:spPr>
          <a:xfrm>
            <a:off x="391763" y="1183238"/>
            <a:ext cx="8360475" cy="37263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5"/>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5 | LEARN</a:t>
            </a:r>
            <a:endParaRPr b="1" sz="1800">
              <a:solidFill>
                <a:srgbClr val="FFEFDB"/>
              </a:solidFill>
              <a:latin typeface="Avenir"/>
              <a:ea typeface="Avenir"/>
              <a:cs typeface="Avenir"/>
              <a:sym typeface="Avenir"/>
            </a:endParaRPr>
          </a:p>
        </p:txBody>
      </p:sp>
      <p:sp>
        <p:nvSpPr>
          <p:cNvPr id="285" name="Google Shape;285;p45"/>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5</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AVOID SELLING ON CREDIT </a:t>
            </a:r>
            <a:endParaRPr b="1" sz="2100">
              <a:latin typeface="Avenir"/>
              <a:ea typeface="Avenir"/>
              <a:cs typeface="Avenir"/>
              <a:sym typeface="Avenir"/>
            </a:endParaRPr>
          </a:p>
        </p:txBody>
      </p:sp>
      <p:sp>
        <p:nvSpPr>
          <p:cNvPr id="286" name="Google Shape;286;p45"/>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
        <p:nvSpPr>
          <p:cNvPr id="287" name="Google Shape;287;p45"/>
          <p:cNvSpPr txBox="1"/>
          <p:nvPr>
            <p:ph idx="1" type="body"/>
          </p:nvPr>
        </p:nvSpPr>
        <p:spPr>
          <a:xfrm>
            <a:off x="311700" y="1152150"/>
            <a:ext cx="8722500" cy="16842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DISCUSS:</a:t>
            </a:r>
            <a:endParaRPr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What is credit?</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Are there times we should offer credit? When and why?</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
        <p:nvSpPr>
          <p:cNvPr id="288" name="Google Shape;288;p45"/>
          <p:cNvSpPr txBox="1"/>
          <p:nvPr>
            <p:ph idx="1" type="body"/>
          </p:nvPr>
        </p:nvSpPr>
        <p:spPr>
          <a:xfrm>
            <a:off x="311700" y="3453675"/>
            <a:ext cx="8722500" cy="14658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ACT:</a:t>
            </a:r>
            <a:endParaRPr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On </a:t>
            </a:r>
            <a:r>
              <a:rPr b="1" lang="en" sz="2300">
                <a:solidFill>
                  <a:srgbClr val="000000"/>
                </a:solidFill>
                <a:latin typeface="Avenir"/>
                <a:ea typeface="Avenir"/>
                <a:cs typeface="Avenir"/>
                <a:sym typeface="Avenir"/>
              </a:rPr>
              <a:t>page 19 </a:t>
            </a:r>
            <a:r>
              <a:rPr lang="en" sz="2300">
                <a:solidFill>
                  <a:srgbClr val="000000"/>
                </a:solidFill>
                <a:latin typeface="Avenir"/>
                <a:ea typeface="Avenir"/>
                <a:cs typeface="Avenir"/>
                <a:sym typeface="Avenir"/>
              </a:rPr>
              <a:t>of your workbook or another notebook write or draw your policy on credit for your business.</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6"/>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5 | LEARN</a:t>
            </a:r>
            <a:endParaRPr b="1" sz="1800">
              <a:solidFill>
                <a:srgbClr val="FFEFDB"/>
              </a:solidFill>
              <a:latin typeface="Avenir"/>
              <a:ea typeface="Avenir"/>
              <a:cs typeface="Avenir"/>
              <a:sym typeface="Avenir"/>
            </a:endParaRPr>
          </a:p>
        </p:txBody>
      </p:sp>
      <p:sp>
        <p:nvSpPr>
          <p:cNvPr id="294" name="Google Shape;294;p46"/>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5</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AVOID SELLING ON CREDIT </a:t>
            </a:r>
            <a:endParaRPr b="1" sz="2100">
              <a:latin typeface="Avenir"/>
              <a:ea typeface="Avenir"/>
              <a:cs typeface="Avenir"/>
              <a:sym typeface="Avenir"/>
            </a:endParaRPr>
          </a:p>
        </p:txBody>
      </p:sp>
      <p:sp>
        <p:nvSpPr>
          <p:cNvPr id="295" name="Google Shape;295;p46"/>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
        <p:nvSpPr>
          <p:cNvPr id="296" name="Google Shape;296;p46"/>
          <p:cNvSpPr txBox="1"/>
          <p:nvPr>
            <p:ph idx="1" type="body"/>
          </p:nvPr>
        </p:nvSpPr>
        <p:spPr>
          <a:xfrm>
            <a:off x="311700" y="1152150"/>
            <a:ext cx="8722500" cy="16746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ACT</a:t>
            </a:r>
            <a:r>
              <a:rPr b="1" lang="en" sz="2000">
                <a:solidFill>
                  <a:srgbClr val="000000"/>
                </a:solidFill>
                <a:latin typeface="Avenir"/>
                <a:ea typeface="Avenir"/>
                <a:cs typeface="Avenir"/>
                <a:sym typeface="Avenir"/>
              </a:rPr>
              <a:t>:</a:t>
            </a:r>
            <a:endParaRPr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On </a:t>
            </a:r>
            <a:r>
              <a:rPr b="1" lang="en" sz="2300">
                <a:solidFill>
                  <a:srgbClr val="000000"/>
                </a:solidFill>
                <a:latin typeface="Avenir"/>
                <a:ea typeface="Avenir"/>
                <a:cs typeface="Avenir"/>
                <a:sym typeface="Avenir"/>
              </a:rPr>
              <a:t>page 19 </a:t>
            </a:r>
            <a:r>
              <a:rPr lang="en" sz="2300">
                <a:solidFill>
                  <a:srgbClr val="000000"/>
                </a:solidFill>
                <a:latin typeface="Avenir"/>
                <a:ea typeface="Avenir"/>
                <a:cs typeface="Avenir"/>
                <a:sym typeface="Avenir"/>
              </a:rPr>
              <a:t>of your workbook or another notebook write or draw your policy on credit for your business.</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7"/>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PAPERWORK – BUSINESS</a:t>
            </a:r>
            <a:r>
              <a:rPr b="1" lang="en" sz="2100">
                <a:latin typeface="Avenir"/>
                <a:ea typeface="Avenir"/>
                <a:cs typeface="Avenir"/>
                <a:sym typeface="Avenir"/>
              </a:rPr>
              <a:t> PRINCIPLES SUMMARY</a:t>
            </a:r>
            <a:endParaRPr b="1" sz="2100">
              <a:latin typeface="Avenir"/>
              <a:ea typeface="Avenir"/>
              <a:cs typeface="Avenir"/>
              <a:sym typeface="Avenir"/>
            </a:endParaRPr>
          </a:p>
        </p:txBody>
      </p:sp>
      <p:sp>
        <p:nvSpPr>
          <p:cNvPr id="302" name="Google Shape;302;p47"/>
          <p:cNvSpPr txBox="1"/>
          <p:nvPr/>
        </p:nvSpPr>
        <p:spPr>
          <a:xfrm>
            <a:off x="311700" y="1152150"/>
            <a:ext cx="8740200" cy="376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latin typeface="Avenir"/>
              <a:ea typeface="Avenir"/>
              <a:cs typeface="Avenir"/>
              <a:sym typeface="Avenir"/>
            </a:endParaRPr>
          </a:p>
          <a:p>
            <a:pPr indent="-374650" lvl="0" marL="457200" rtl="0" algn="l">
              <a:lnSpc>
                <a:spcPct val="125000"/>
              </a:lnSpc>
              <a:spcBef>
                <a:spcPts val="1200"/>
              </a:spcBef>
              <a:spcAft>
                <a:spcPts val="0"/>
              </a:spcAft>
              <a:buClr>
                <a:srgbClr val="595959"/>
              </a:buClr>
              <a:buSzPts val="2300"/>
              <a:buFont typeface="Avenir"/>
              <a:buAutoNum type="arabicPeriod"/>
            </a:pPr>
            <a:r>
              <a:rPr b="1" lang="en" sz="2300">
                <a:latin typeface="Avenir"/>
                <a:ea typeface="Avenir"/>
                <a:cs typeface="Avenir"/>
                <a:sym typeface="Avenir"/>
              </a:rPr>
              <a:t>Keep Records.</a:t>
            </a:r>
            <a:endParaRPr b="1" sz="2300">
              <a:latin typeface="Avenir"/>
              <a:ea typeface="Avenir"/>
              <a:cs typeface="Avenir"/>
              <a:sym typeface="Avenir"/>
            </a:endParaRPr>
          </a:p>
          <a:p>
            <a:pPr indent="-374650" lvl="0" marL="457200" rtl="0" algn="l">
              <a:lnSpc>
                <a:spcPct val="125000"/>
              </a:lnSpc>
              <a:spcBef>
                <a:spcPts val="800"/>
              </a:spcBef>
              <a:spcAft>
                <a:spcPts val="0"/>
              </a:spcAft>
              <a:buClr>
                <a:srgbClr val="595959"/>
              </a:buClr>
              <a:buSzPts val="2300"/>
              <a:buFont typeface="Avenir"/>
              <a:buAutoNum type="arabicPeriod"/>
            </a:pPr>
            <a:r>
              <a:rPr b="1" lang="en" sz="2300">
                <a:latin typeface="Avenir"/>
                <a:ea typeface="Avenir"/>
                <a:cs typeface="Avenir"/>
                <a:sym typeface="Avenir"/>
              </a:rPr>
              <a:t>Record Income &amp; Expenses at the Point of Sale.</a:t>
            </a:r>
            <a:endParaRPr b="1" sz="2300">
              <a:latin typeface="Avenir"/>
              <a:ea typeface="Avenir"/>
              <a:cs typeface="Avenir"/>
              <a:sym typeface="Avenir"/>
            </a:endParaRPr>
          </a:p>
          <a:p>
            <a:pPr indent="-374650" lvl="0" marL="457200" rtl="0" algn="l">
              <a:lnSpc>
                <a:spcPct val="125000"/>
              </a:lnSpc>
              <a:spcBef>
                <a:spcPts val="800"/>
              </a:spcBef>
              <a:spcAft>
                <a:spcPts val="0"/>
              </a:spcAft>
              <a:buClr>
                <a:srgbClr val="595959"/>
              </a:buClr>
              <a:buSzPts val="2300"/>
              <a:buFont typeface="Avenir"/>
              <a:buAutoNum type="arabicPeriod"/>
            </a:pPr>
            <a:r>
              <a:rPr b="1" lang="en" sz="2300">
                <a:latin typeface="Avenir"/>
                <a:ea typeface="Avenir"/>
                <a:cs typeface="Avenir"/>
                <a:sym typeface="Avenir"/>
              </a:rPr>
              <a:t>Make an Income &amp; Expense Log.</a:t>
            </a:r>
            <a:endParaRPr b="1" sz="2300">
              <a:latin typeface="Avenir"/>
              <a:ea typeface="Avenir"/>
              <a:cs typeface="Avenir"/>
              <a:sym typeface="Avenir"/>
            </a:endParaRPr>
          </a:p>
          <a:p>
            <a:pPr indent="-374650" lvl="0" marL="457200" rtl="0" algn="l">
              <a:lnSpc>
                <a:spcPct val="125000"/>
              </a:lnSpc>
              <a:spcBef>
                <a:spcPts val="800"/>
              </a:spcBef>
              <a:spcAft>
                <a:spcPts val="0"/>
              </a:spcAft>
              <a:buClr>
                <a:srgbClr val="595959"/>
              </a:buClr>
              <a:buSzPts val="2300"/>
              <a:buFont typeface="Avenir"/>
              <a:buAutoNum type="arabicPeriod"/>
            </a:pPr>
            <a:r>
              <a:rPr b="1" lang="en" sz="2300">
                <a:latin typeface="Avenir"/>
                <a:ea typeface="Avenir"/>
                <a:cs typeface="Avenir"/>
                <a:sym typeface="Avenir"/>
              </a:rPr>
              <a:t>Create an Income Statement.</a:t>
            </a:r>
            <a:endParaRPr b="1" sz="2300">
              <a:latin typeface="Avenir"/>
              <a:ea typeface="Avenir"/>
              <a:cs typeface="Avenir"/>
              <a:sym typeface="Avenir"/>
            </a:endParaRPr>
          </a:p>
          <a:p>
            <a:pPr indent="-374650" lvl="0" marL="457200" rtl="0" algn="l">
              <a:lnSpc>
                <a:spcPct val="125000"/>
              </a:lnSpc>
              <a:spcBef>
                <a:spcPts val="800"/>
              </a:spcBef>
              <a:spcAft>
                <a:spcPts val="0"/>
              </a:spcAft>
              <a:buClr>
                <a:srgbClr val="595959"/>
              </a:buClr>
              <a:buSzPts val="2300"/>
              <a:buFont typeface="Avenir"/>
              <a:buAutoNum type="arabicPeriod"/>
            </a:pPr>
            <a:r>
              <a:rPr b="1" lang="en" sz="2300">
                <a:latin typeface="Avenir"/>
                <a:ea typeface="Avenir"/>
                <a:cs typeface="Avenir"/>
                <a:sym typeface="Avenir"/>
              </a:rPr>
              <a:t>Avoid Selling on Credit.</a:t>
            </a:r>
            <a:endParaRPr b="1" sz="2300">
              <a:latin typeface="Avenir"/>
              <a:ea typeface="Avenir"/>
              <a:cs typeface="Avenir"/>
              <a:sym typeface="Avenir"/>
            </a:endParaRPr>
          </a:p>
          <a:p>
            <a:pPr indent="0" lvl="0" marL="0" rtl="0" algn="l">
              <a:lnSpc>
                <a:spcPct val="150000"/>
              </a:lnSpc>
              <a:spcBef>
                <a:spcPts val="0"/>
              </a:spcBef>
              <a:spcAft>
                <a:spcPts val="0"/>
              </a:spcAft>
              <a:buNone/>
            </a:pPr>
            <a:r>
              <a:t/>
            </a:r>
            <a:endParaRPr b="1" sz="2300">
              <a:latin typeface="Avenir"/>
              <a:ea typeface="Avenir"/>
              <a:cs typeface="Avenir"/>
              <a:sym typeface="Avenir"/>
            </a:endParaRPr>
          </a:p>
          <a:p>
            <a:pPr indent="0" lvl="0" marL="457200" rtl="0" algn="l">
              <a:lnSpc>
                <a:spcPct val="150000"/>
              </a:lnSpc>
              <a:spcBef>
                <a:spcPts val="0"/>
              </a:spcBef>
              <a:spcAft>
                <a:spcPts val="0"/>
              </a:spcAft>
              <a:buNone/>
            </a:pPr>
            <a:r>
              <a:t/>
            </a:r>
            <a:endParaRPr b="1" sz="23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p:txBody>
      </p:sp>
      <p:sp>
        <p:nvSpPr>
          <p:cNvPr id="303" name="Google Shape;303;p47"/>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SUMMARY</a:t>
            </a:r>
            <a:endParaRPr b="1" sz="1800">
              <a:solidFill>
                <a:srgbClr val="FFEFDB"/>
              </a:solidFill>
              <a:latin typeface="Avenir"/>
              <a:ea typeface="Avenir"/>
              <a:cs typeface="Avenir"/>
              <a:sym typeface="Aveni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8"/>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309" name="Google Shape;309;p48"/>
          <p:cNvSpPr txBox="1"/>
          <p:nvPr/>
        </p:nvSpPr>
        <p:spPr>
          <a:xfrm>
            <a:off x="311700" y="1152150"/>
            <a:ext cx="87225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300">
                <a:latin typeface="Avenir"/>
                <a:ea typeface="Avenir"/>
                <a:cs typeface="Avenir"/>
                <a:sym typeface="Avenir"/>
              </a:rPr>
              <a:t>Business Plan Commitment</a:t>
            </a:r>
            <a:r>
              <a:rPr b="1" lang="en" sz="2300">
                <a:solidFill>
                  <a:srgbClr val="000000"/>
                </a:solidFill>
                <a:latin typeface="Avenir"/>
                <a:ea typeface="Avenir"/>
                <a:cs typeface="Avenir"/>
                <a:sym typeface="Avenir"/>
              </a:rPr>
              <a:t>:</a:t>
            </a:r>
            <a:endParaRPr b="1" sz="23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I will develop a pan to record sales at the point of sale.</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I will keep an Income &amp; Expense Log for my business.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I will create an Income Statement for my business from last month.</a:t>
            </a:r>
            <a:endParaRPr sz="2300">
              <a:latin typeface="Avenir"/>
              <a:ea typeface="Avenir"/>
              <a:cs typeface="Avenir"/>
              <a:sym typeface="Avenir"/>
            </a:endParaRPr>
          </a:p>
          <a:p>
            <a:pPr indent="0" lvl="0" marL="0" rtl="0" algn="l">
              <a:lnSpc>
                <a:spcPct val="125000"/>
              </a:lnSpc>
              <a:spcBef>
                <a:spcPts val="800"/>
              </a:spcBef>
              <a:spcAft>
                <a:spcPts val="0"/>
              </a:spcAft>
              <a:buNone/>
            </a:pPr>
            <a:r>
              <a:t/>
            </a:r>
            <a:endParaRPr b="1" sz="2300">
              <a:latin typeface="Avenir"/>
              <a:ea typeface="Avenir"/>
              <a:cs typeface="Avenir"/>
              <a:sym typeface="Avenir"/>
            </a:endParaRPr>
          </a:p>
          <a:p>
            <a:pPr indent="0" lvl="0" marL="0" rtl="0" algn="l">
              <a:lnSpc>
                <a:spcPct val="125000"/>
              </a:lnSpc>
              <a:spcBef>
                <a:spcPts val="800"/>
              </a:spcBef>
              <a:spcAft>
                <a:spcPts val="0"/>
              </a:spcAft>
              <a:buNone/>
            </a:pPr>
            <a:r>
              <a:t/>
            </a:r>
            <a:endParaRPr sz="24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p:txBody>
      </p:sp>
      <p:sp>
        <p:nvSpPr>
          <p:cNvPr id="310" name="Google Shape;310;p48"/>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COMMIT</a:t>
            </a:r>
            <a:endParaRPr b="1" sz="1800">
              <a:solidFill>
                <a:srgbClr val="FFEFDB"/>
              </a:solidFill>
              <a:latin typeface="Avenir"/>
              <a:ea typeface="Avenir"/>
              <a:cs typeface="Avenir"/>
              <a:sym typeface="Aveni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9"/>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316" name="Google Shape;316;p49"/>
          <p:cNvSpPr txBox="1"/>
          <p:nvPr/>
        </p:nvSpPr>
        <p:spPr>
          <a:xfrm>
            <a:off x="311700" y="1152150"/>
            <a:ext cx="87225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300">
                <a:latin typeface="Avenir"/>
                <a:ea typeface="Avenir"/>
                <a:cs typeface="Avenir"/>
                <a:sym typeface="Avenir"/>
              </a:rPr>
              <a:t>Home Quality of Life Commitment</a:t>
            </a:r>
            <a:endParaRPr b="1"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I will thoughtfully choose one or two areas of my Quality of Life Wheel and write down goals to improve this week.</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I will be specific with my written goals and follow through.</a:t>
            </a:r>
            <a:endParaRPr sz="2300">
              <a:latin typeface="Avenir"/>
              <a:ea typeface="Avenir"/>
              <a:cs typeface="Avenir"/>
              <a:sym typeface="Avenir"/>
            </a:endParaRPr>
          </a:p>
          <a:p>
            <a:pPr indent="0" lvl="0" marL="0" rtl="0" algn="l">
              <a:lnSpc>
                <a:spcPct val="125000"/>
              </a:lnSpc>
              <a:spcBef>
                <a:spcPts val="800"/>
              </a:spcBef>
              <a:spcAft>
                <a:spcPts val="0"/>
              </a:spcAft>
              <a:buNone/>
            </a:pPr>
            <a:r>
              <a:rPr b="1" lang="en" sz="2300">
                <a:solidFill>
                  <a:schemeClr val="dk1"/>
                </a:solidFill>
                <a:latin typeface="Avenir"/>
                <a:ea typeface="Avenir"/>
                <a:cs typeface="Avenir"/>
                <a:sym typeface="Avenir"/>
              </a:rPr>
              <a:t>Savings Commitment</a:t>
            </a:r>
            <a:endParaRPr b="1" sz="2300">
              <a:solidFill>
                <a:schemeClr val="dk1"/>
              </a:solidFill>
              <a:latin typeface="Avenir"/>
              <a:ea typeface="Avenir"/>
              <a:cs typeface="Avenir"/>
              <a:sym typeface="Avenir"/>
            </a:endParaRPr>
          </a:p>
          <a:p>
            <a:pPr indent="-374650" lvl="0" marL="457200" rtl="0" algn="l">
              <a:lnSpc>
                <a:spcPct val="125000"/>
              </a:lnSpc>
              <a:spcBef>
                <a:spcPts val="800"/>
              </a:spcBef>
              <a:spcAft>
                <a:spcPts val="0"/>
              </a:spcAft>
              <a:buClr>
                <a:schemeClr val="dk1"/>
              </a:buClr>
              <a:buSzPts val="2300"/>
              <a:buFont typeface="Avenir"/>
              <a:buChar char="●"/>
            </a:pPr>
            <a:r>
              <a:rPr lang="en" sz="2300">
                <a:solidFill>
                  <a:schemeClr val="dk1"/>
                </a:solidFill>
                <a:latin typeface="Avenir"/>
                <a:ea typeface="Avenir"/>
                <a:cs typeface="Avenir"/>
                <a:sym typeface="Avenir"/>
              </a:rPr>
              <a:t>I will add to my savings – even if it’s just a coin or two</a:t>
            </a:r>
            <a:endParaRPr sz="2300">
              <a:solidFill>
                <a:schemeClr val="dk1"/>
              </a:solidFill>
              <a:latin typeface="Avenir"/>
              <a:ea typeface="Avenir"/>
              <a:cs typeface="Avenir"/>
              <a:sym typeface="Avenir"/>
            </a:endParaRPr>
          </a:p>
          <a:p>
            <a:pPr indent="0" lvl="0" marL="0" rtl="0" algn="l">
              <a:lnSpc>
                <a:spcPct val="125000"/>
              </a:lnSpc>
              <a:spcBef>
                <a:spcPts val="800"/>
              </a:spcBef>
              <a:spcAft>
                <a:spcPts val="0"/>
              </a:spcAft>
              <a:buNone/>
            </a:pPr>
            <a:r>
              <a:t/>
            </a:r>
            <a:endParaRPr sz="2300">
              <a:latin typeface="Avenir"/>
              <a:ea typeface="Avenir"/>
              <a:cs typeface="Avenir"/>
              <a:sym typeface="Avenir"/>
            </a:endParaRPr>
          </a:p>
          <a:p>
            <a:pPr indent="0" lvl="0" marL="0" rtl="0" algn="l">
              <a:lnSpc>
                <a:spcPct val="125000"/>
              </a:lnSpc>
              <a:spcBef>
                <a:spcPts val="800"/>
              </a:spcBef>
              <a:spcAft>
                <a:spcPts val="0"/>
              </a:spcAft>
              <a:buNone/>
            </a:pPr>
            <a:r>
              <a:t/>
            </a:r>
            <a:endParaRPr b="1" sz="2300">
              <a:latin typeface="Avenir"/>
              <a:ea typeface="Avenir"/>
              <a:cs typeface="Avenir"/>
              <a:sym typeface="Avenir"/>
            </a:endParaRPr>
          </a:p>
          <a:p>
            <a:pPr indent="0" lvl="0" marL="0" rtl="0" algn="l">
              <a:lnSpc>
                <a:spcPct val="125000"/>
              </a:lnSpc>
              <a:spcBef>
                <a:spcPts val="800"/>
              </a:spcBef>
              <a:spcAft>
                <a:spcPts val="0"/>
              </a:spcAft>
              <a:buNone/>
            </a:pPr>
            <a:r>
              <a:t/>
            </a:r>
            <a:endParaRPr sz="24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p:txBody>
      </p:sp>
      <p:sp>
        <p:nvSpPr>
          <p:cNvPr id="317" name="Google Shape;317;p49"/>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COMMIT</a:t>
            </a:r>
            <a:endParaRPr b="1" sz="1800">
              <a:solidFill>
                <a:srgbClr val="FFEFDB"/>
              </a:solidFill>
              <a:latin typeface="Avenir"/>
              <a:ea typeface="Avenir"/>
              <a:cs typeface="Avenir"/>
              <a:sym typeface="Aveni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0"/>
          <p:cNvSpPr txBox="1"/>
          <p:nvPr/>
        </p:nvSpPr>
        <p:spPr>
          <a:xfrm>
            <a:off x="310900" y="1152150"/>
            <a:ext cx="8723400" cy="3382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2000">
                <a:latin typeface="Avenir"/>
                <a:ea typeface="Avenir"/>
                <a:cs typeface="Avenir"/>
                <a:sym typeface="Avenir"/>
              </a:rPr>
              <a:t>DISCUSS: </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Who would like to share their Home Quality of Life Commitment this week?</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Which commitment will be the easiest to keep for you this week?</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Which commitment will be the hardest?</a:t>
            </a:r>
            <a:endParaRPr sz="23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323" name="Google Shape;323;p50"/>
          <p:cNvSpPr txBox="1"/>
          <p:nvPr/>
        </p:nvSpPr>
        <p:spPr>
          <a:xfrm>
            <a:off x="311700" y="438900"/>
            <a:ext cx="8723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324" name="Google Shape;324;p50"/>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COMMIT</a:t>
            </a:r>
            <a:endParaRPr b="1" sz="1800">
              <a:solidFill>
                <a:srgbClr val="FFEFDB"/>
              </a:solidFill>
              <a:latin typeface="Avenir"/>
              <a:ea typeface="Avenir"/>
              <a:cs typeface="Avenir"/>
              <a:sym typeface="Aveni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1"/>
          <p:cNvSpPr txBox="1"/>
          <p:nvPr>
            <p:ph idx="1" type="body"/>
          </p:nvPr>
        </p:nvSpPr>
        <p:spPr>
          <a:xfrm>
            <a:off x="310900" y="1152150"/>
            <a:ext cx="8723400" cy="3767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000">
                <a:solidFill>
                  <a:srgbClr val="000000"/>
                </a:solidFill>
                <a:latin typeface="Avenir"/>
                <a:ea typeface="Avenir"/>
                <a:cs typeface="Avenir"/>
                <a:sym typeface="Avenir"/>
              </a:rPr>
              <a:t>ACT:</a:t>
            </a:r>
            <a:endParaRPr b="1" sz="2000">
              <a:solidFill>
                <a:srgbClr val="000000"/>
              </a:solidFill>
              <a:latin typeface="Avenir"/>
              <a:ea typeface="Avenir"/>
              <a:cs typeface="Avenir"/>
              <a:sym typeface="Avenir"/>
            </a:endParaRPr>
          </a:p>
          <a:p>
            <a:pPr indent="-374650" lvl="0" marL="457200" rtl="0" algn="l">
              <a:lnSpc>
                <a:spcPct val="150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Meet now with your Action Partner for this week. Discuss your business ideas and decide how you will contact and encourage each other during the week to keep your commitments. Say your commitments out loud.</a:t>
            </a:r>
            <a:endParaRPr sz="2300">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SzPts val="440"/>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SzPts val="440"/>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SzPts val="440"/>
              <a:buNone/>
            </a:pPr>
            <a:r>
              <a:t/>
            </a:r>
            <a:endParaRPr>
              <a:solidFill>
                <a:srgbClr val="000000"/>
              </a:solidFill>
              <a:latin typeface="Avenir"/>
              <a:ea typeface="Avenir"/>
              <a:cs typeface="Avenir"/>
              <a:sym typeface="Avenir"/>
            </a:endParaRPr>
          </a:p>
        </p:txBody>
      </p:sp>
      <p:sp>
        <p:nvSpPr>
          <p:cNvPr id="330" name="Google Shape;330;p51"/>
          <p:cNvSpPr txBox="1"/>
          <p:nvPr/>
        </p:nvSpPr>
        <p:spPr>
          <a:xfrm>
            <a:off x="311700" y="438900"/>
            <a:ext cx="8723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331" name="Google Shape;331;p51"/>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COMMIT</a:t>
            </a:r>
            <a:endParaRPr b="1" sz="1800">
              <a:solidFill>
                <a:srgbClr val="FFEFDB"/>
              </a:solidFill>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idx="1" type="body"/>
          </p:nvPr>
        </p:nvSpPr>
        <p:spPr>
          <a:xfrm>
            <a:off x="310900" y="1152150"/>
            <a:ext cx="1338900" cy="388200"/>
          </a:xfrm>
          <a:prstGeom prst="rect">
            <a:avLst/>
          </a:prstGeom>
        </p:spPr>
        <p:txBody>
          <a:bodyPr anchorCtr="0" anchor="t" bIns="0" lIns="91425" spcFirstLastPara="1" rIns="91425" wrap="square" tIns="0">
            <a:noAutofit/>
          </a:bodyPr>
          <a:lstStyle/>
          <a:p>
            <a:pPr indent="0" lvl="0" marL="0" rtl="0" algn="l">
              <a:lnSpc>
                <a:spcPct val="100000"/>
              </a:lnSpc>
              <a:spcBef>
                <a:spcPts val="800"/>
              </a:spcBef>
              <a:spcAft>
                <a:spcPts val="0"/>
              </a:spcAft>
              <a:buNone/>
            </a:pPr>
            <a:r>
              <a:rPr b="1" lang="en" sz="2000">
                <a:solidFill>
                  <a:srgbClr val="000000"/>
                </a:solidFill>
                <a:latin typeface="Avenir"/>
                <a:ea typeface="Avenir"/>
                <a:cs typeface="Avenir"/>
                <a:sym typeface="Avenir"/>
              </a:rPr>
              <a:t>REPORT:</a:t>
            </a:r>
            <a:endParaRPr b="1" sz="2000">
              <a:solidFill>
                <a:srgbClr val="000000"/>
              </a:solidFill>
              <a:latin typeface="Avenir"/>
              <a:ea typeface="Avenir"/>
              <a:cs typeface="Avenir"/>
              <a:sym typeface="Avenir"/>
            </a:endParaRPr>
          </a:p>
          <a:p>
            <a:pPr indent="0" lvl="0" marL="0" rtl="0" algn="l">
              <a:lnSpc>
                <a:spcPct val="100000"/>
              </a:lnSpc>
              <a:spcBef>
                <a:spcPts val="800"/>
              </a:spcBef>
              <a:spcAft>
                <a:spcPts val="400"/>
              </a:spcAft>
              <a:buNone/>
            </a:pPr>
            <a:r>
              <a:t/>
            </a:r>
            <a:endParaRPr sz="1900">
              <a:solidFill>
                <a:srgbClr val="000000"/>
              </a:solidFill>
              <a:latin typeface="Avenir"/>
              <a:ea typeface="Avenir"/>
              <a:cs typeface="Avenir"/>
              <a:sym typeface="Avenir"/>
            </a:endParaRPr>
          </a:p>
        </p:txBody>
      </p:sp>
      <p:pic>
        <p:nvPicPr>
          <p:cNvPr id="78" name="Google Shape;78;p16"/>
          <p:cNvPicPr preferRelativeResize="0"/>
          <p:nvPr/>
        </p:nvPicPr>
        <p:blipFill>
          <a:blip r:embed="rId3">
            <a:alphaModFix/>
          </a:blip>
          <a:stretch>
            <a:fillRect/>
          </a:stretch>
        </p:blipFill>
        <p:spPr>
          <a:xfrm>
            <a:off x="2613888" y="657100"/>
            <a:ext cx="4221014" cy="2052625"/>
          </a:xfrm>
          <a:prstGeom prst="rect">
            <a:avLst/>
          </a:prstGeom>
          <a:noFill/>
          <a:ln>
            <a:noFill/>
          </a:ln>
        </p:spPr>
      </p:pic>
      <p:sp>
        <p:nvSpPr>
          <p:cNvPr id="79" name="Google Shape;79;p16"/>
          <p:cNvSpPr txBox="1"/>
          <p:nvPr/>
        </p:nvSpPr>
        <p:spPr>
          <a:xfrm>
            <a:off x="310900" y="2668275"/>
            <a:ext cx="8723400" cy="22512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What did you learn last week as you kept your promises?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What problems did you have as you tried to keep your commitments?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What can we do to help everyone keep weekly promises?</a:t>
            </a:r>
            <a:endParaRPr sz="2300">
              <a:latin typeface="Avenir"/>
              <a:ea typeface="Avenir"/>
              <a:cs typeface="Avenir"/>
              <a:sym typeface="Avenir"/>
            </a:endParaRPr>
          </a:p>
        </p:txBody>
      </p:sp>
      <p:sp>
        <p:nvSpPr>
          <p:cNvPr id="80" name="Google Shape;80;p16"/>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REPORT</a:t>
            </a:r>
            <a:endParaRPr b="1" sz="1800">
              <a:solidFill>
                <a:srgbClr val="FFEFDB"/>
              </a:solidFill>
              <a:latin typeface="Avenir"/>
              <a:ea typeface="Avenir"/>
              <a:cs typeface="Avenir"/>
              <a:sym typeface="Aveni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222"/>
        </a:solidFill>
      </p:bgPr>
    </p:bg>
    <p:spTree>
      <p:nvGrpSpPr>
        <p:cNvPr id="335" name="Shape 335"/>
        <p:cNvGrpSpPr/>
        <p:nvPr/>
      </p:nvGrpSpPr>
      <p:grpSpPr>
        <a:xfrm>
          <a:off x="0" y="0"/>
          <a:ext cx="0" cy="0"/>
          <a:chOff x="0" y="0"/>
          <a:chExt cx="0" cy="0"/>
        </a:xfrm>
      </p:grpSpPr>
      <p:pic>
        <p:nvPicPr>
          <p:cNvPr id="336" name="Google Shape;336;p52"/>
          <p:cNvPicPr preferRelativeResize="0"/>
          <p:nvPr/>
        </p:nvPicPr>
        <p:blipFill>
          <a:blip r:embed="rId3">
            <a:alphaModFix/>
          </a:blip>
          <a:stretch>
            <a:fillRect/>
          </a:stretch>
        </p:blipFill>
        <p:spPr>
          <a:xfrm>
            <a:off x="79600" y="76201"/>
            <a:ext cx="3017519" cy="694030"/>
          </a:xfrm>
          <a:prstGeom prst="rect">
            <a:avLst/>
          </a:prstGeom>
          <a:noFill/>
          <a:ln>
            <a:noFill/>
          </a:ln>
        </p:spPr>
      </p:pic>
      <p:sp>
        <p:nvSpPr>
          <p:cNvPr id="337" name="Google Shape;337;p52"/>
          <p:cNvSpPr txBox="1"/>
          <p:nvPr/>
        </p:nvSpPr>
        <p:spPr>
          <a:xfrm>
            <a:off x="4572000" y="76200"/>
            <a:ext cx="4461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EFDB"/>
                </a:solidFill>
                <a:latin typeface="Avenir"/>
                <a:ea typeface="Avenir"/>
                <a:cs typeface="Avenir"/>
                <a:sym typeface="Avenir"/>
              </a:rPr>
              <a:t>UNIT 5: PAPERWORK – BUSINESS </a:t>
            </a:r>
            <a:endParaRPr sz="2200">
              <a:solidFill>
                <a:srgbClr val="FFEFDB"/>
              </a:solidFill>
              <a:latin typeface="Avenir"/>
              <a:ea typeface="Avenir"/>
              <a:cs typeface="Avenir"/>
              <a:sym typeface="Avenir"/>
            </a:endParaRPr>
          </a:p>
        </p:txBody>
      </p:sp>
      <p:pic>
        <p:nvPicPr>
          <p:cNvPr id="338" name="Google Shape;338;p52"/>
          <p:cNvPicPr preferRelativeResize="0"/>
          <p:nvPr/>
        </p:nvPicPr>
        <p:blipFill rotWithShape="1">
          <a:blip r:embed="rId4">
            <a:alphaModFix/>
          </a:blip>
          <a:srcRect b="12580" l="0" r="0" t="9761"/>
          <a:stretch/>
        </p:blipFill>
        <p:spPr>
          <a:xfrm>
            <a:off x="0" y="770225"/>
            <a:ext cx="9141402" cy="4149251"/>
          </a:xfrm>
          <a:prstGeom prst="rect">
            <a:avLst/>
          </a:prstGeom>
          <a:noFill/>
          <a:ln>
            <a:noFill/>
          </a:ln>
        </p:spPr>
      </p:pic>
      <p:pic>
        <p:nvPicPr>
          <p:cNvPr id="339" name="Google Shape;339;p52"/>
          <p:cNvPicPr preferRelativeResize="0"/>
          <p:nvPr/>
        </p:nvPicPr>
        <p:blipFill rotWithShape="1">
          <a:blip r:embed="rId5">
            <a:alphaModFix/>
          </a:blip>
          <a:srcRect b="0" l="69" r="0" t="40334"/>
          <a:stretch/>
        </p:blipFill>
        <p:spPr>
          <a:xfrm flipH="1" rot="10800000">
            <a:off x="0" y="4018874"/>
            <a:ext cx="9144003" cy="9006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nvSpPr>
        <p:spPr>
          <a:xfrm>
            <a:off x="4572000" y="520475"/>
            <a:ext cx="4462200" cy="29259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What do you see in this picture?</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Is this boat going to float?</a:t>
            </a:r>
            <a:endParaRPr sz="23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86" name="Google Shape;86;p17"/>
          <p:cNvSpPr txBox="1"/>
          <p:nvPr/>
        </p:nvSpPr>
        <p:spPr>
          <a:xfrm>
            <a:off x="310900" y="4161925"/>
            <a:ext cx="8723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Avenir"/>
                <a:ea typeface="Avenir"/>
                <a:cs typeface="Avenir"/>
                <a:sym typeface="Avenir"/>
              </a:rPr>
              <a:t>ACT:</a:t>
            </a:r>
            <a:endParaRPr b="1" sz="2000">
              <a:latin typeface="Avenir"/>
              <a:ea typeface="Avenir"/>
              <a:cs typeface="Avenir"/>
              <a:sym typeface="Avenir"/>
            </a:endParaRPr>
          </a:p>
          <a:p>
            <a:pPr indent="0" lvl="0" marL="0" rtl="0" algn="l">
              <a:spcBef>
                <a:spcPts val="0"/>
              </a:spcBef>
              <a:spcAft>
                <a:spcPts val="0"/>
              </a:spcAft>
              <a:buNone/>
            </a:pPr>
            <a:r>
              <a:rPr lang="en" sz="2000">
                <a:latin typeface="Avenir"/>
                <a:ea typeface="Avenir"/>
                <a:cs typeface="Avenir"/>
                <a:sym typeface="Avenir"/>
              </a:rPr>
              <a:t>Learn the five principles of Paperwork for Business.</a:t>
            </a:r>
            <a:endParaRPr sz="2000">
              <a:latin typeface="Avenir"/>
              <a:ea typeface="Avenir"/>
              <a:cs typeface="Avenir"/>
              <a:sym typeface="Avenir"/>
            </a:endParaRPr>
          </a:p>
        </p:txBody>
      </p:sp>
      <p:pic>
        <p:nvPicPr>
          <p:cNvPr id="87" name="Google Shape;87;p17"/>
          <p:cNvPicPr preferRelativeResize="0"/>
          <p:nvPr/>
        </p:nvPicPr>
        <p:blipFill rotWithShape="1">
          <a:blip r:embed="rId3">
            <a:alphaModFix/>
          </a:blip>
          <a:srcRect b="0" l="0" r="26852" t="0"/>
          <a:stretch/>
        </p:blipFill>
        <p:spPr>
          <a:xfrm>
            <a:off x="0" y="508800"/>
            <a:ext cx="4572001" cy="3653124"/>
          </a:xfrm>
          <a:prstGeom prst="rect">
            <a:avLst/>
          </a:prstGeom>
          <a:noFill/>
          <a:ln>
            <a:noFill/>
          </a:ln>
        </p:spPr>
      </p:pic>
      <p:sp>
        <p:nvSpPr>
          <p:cNvPr id="88" name="Google Shape;88;p17"/>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INTRODUCTION | LEARN</a:t>
            </a:r>
            <a:endParaRPr b="1" sz="1800">
              <a:solidFill>
                <a:srgbClr val="FFEFDB"/>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nvSpPr>
        <p:spPr>
          <a:xfrm>
            <a:off x="4572000" y="520475"/>
            <a:ext cx="4462200" cy="42534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Would you feel comfortable with this boat in the middle of the ocean?</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What would you need to know before taking this boat on a long journey?</a:t>
            </a:r>
            <a:endParaRPr sz="23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pic>
        <p:nvPicPr>
          <p:cNvPr id="94" name="Google Shape;94;p18"/>
          <p:cNvPicPr preferRelativeResize="0"/>
          <p:nvPr/>
        </p:nvPicPr>
        <p:blipFill rotWithShape="1">
          <a:blip r:embed="rId3">
            <a:alphaModFix/>
          </a:blip>
          <a:srcRect b="0" l="0" r="26852" t="0"/>
          <a:stretch/>
        </p:blipFill>
        <p:spPr>
          <a:xfrm>
            <a:off x="0" y="508800"/>
            <a:ext cx="4572001" cy="3653124"/>
          </a:xfrm>
          <a:prstGeom prst="rect">
            <a:avLst/>
          </a:prstGeom>
          <a:noFill/>
          <a:ln>
            <a:noFill/>
          </a:ln>
        </p:spPr>
      </p:pic>
      <p:sp>
        <p:nvSpPr>
          <p:cNvPr id="95" name="Google Shape;95;p18"/>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INTRODUCTION | LEARN</a:t>
            </a:r>
            <a:endParaRPr b="1" sz="1800">
              <a:solidFill>
                <a:srgbClr val="FFEFDB"/>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1 | LEARN</a:t>
            </a:r>
            <a:endParaRPr b="1" sz="1800">
              <a:solidFill>
                <a:srgbClr val="FFEFDB"/>
              </a:solidFill>
              <a:latin typeface="Avenir"/>
              <a:ea typeface="Avenir"/>
              <a:cs typeface="Avenir"/>
              <a:sym typeface="Avenir"/>
            </a:endParaRPr>
          </a:p>
        </p:txBody>
      </p:sp>
      <p:sp>
        <p:nvSpPr>
          <p:cNvPr id="101" name="Google Shape;101;p19"/>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KEEP RECORDS</a:t>
            </a:r>
            <a:r>
              <a:rPr b="1" lang="en" sz="2100">
                <a:latin typeface="Avenir"/>
                <a:ea typeface="Avenir"/>
                <a:cs typeface="Avenir"/>
                <a:sym typeface="Avenir"/>
              </a:rPr>
              <a:t> </a:t>
            </a:r>
            <a:endParaRPr b="1" sz="2100">
              <a:latin typeface="Avenir"/>
              <a:ea typeface="Avenir"/>
              <a:cs typeface="Avenir"/>
              <a:sym typeface="Avenir"/>
            </a:endParaRPr>
          </a:p>
        </p:txBody>
      </p:sp>
      <p:sp>
        <p:nvSpPr>
          <p:cNvPr id="102" name="Google Shape;102;p19"/>
          <p:cNvSpPr txBox="1"/>
          <p:nvPr>
            <p:ph idx="1" type="body"/>
          </p:nvPr>
        </p:nvSpPr>
        <p:spPr>
          <a:xfrm>
            <a:off x="311700" y="1173375"/>
            <a:ext cx="1091100" cy="5088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CODE:</a:t>
            </a:r>
            <a:endParaRPr b="1" sz="20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pic>
        <p:nvPicPr>
          <p:cNvPr id="103" name="Google Shape;103;p19"/>
          <p:cNvPicPr preferRelativeResize="0"/>
          <p:nvPr/>
        </p:nvPicPr>
        <p:blipFill>
          <a:blip r:embed="rId3">
            <a:alphaModFix/>
          </a:blip>
          <a:stretch>
            <a:fillRect/>
          </a:stretch>
        </p:blipFill>
        <p:spPr>
          <a:xfrm>
            <a:off x="1746513" y="1152150"/>
            <a:ext cx="5650987" cy="3767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1 | LEARN</a:t>
            </a:r>
            <a:endParaRPr b="1" sz="1800">
              <a:solidFill>
                <a:srgbClr val="FFEFDB"/>
              </a:solidFill>
              <a:latin typeface="Avenir"/>
              <a:ea typeface="Avenir"/>
              <a:cs typeface="Avenir"/>
              <a:sym typeface="Avenir"/>
            </a:endParaRPr>
          </a:p>
        </p:txBody>
      </p:sp>
      <p:sp>
        <p:nvSpPr>
          <p:cNvPr id="109" name="Google Shape;109;p20"/>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KEEP RECORDS </a:t>
            </a:r>
            <a:endParaRPr b="1" sz="2100">
              <a:latin typeface="Avenir"/>
              <a:ea typeface="Avenir"/>
              <a:cs typeface="Avenir"/>
              <a:sym typeface="Avenir"/>
            </a:endParaRPr>
          </a:p>
        </p:txBody>
      </p:sp>
      <p:sp>
        <p:nvSpPr>
          <p:cNvPr id="110" name="Google Shape;110;p20"/>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DISCUSS</a:t>
            </a:r>
            <a:r>
              <a:rPr b="1" lang="en" sz="2000">
                <a:solidFill>
                  <a:srgbClr val="000000"/>
                </a:solidFill>
                <a:latin typeface="Avenir"/>
                <a:ea typeface="Avenir"/>
                <a:cs typeface="Avenir"/>
                <a:sym typeface="Avenir"/>
              </a:rPr>
              <a:t>:</a:t>
            </a:r>
            <a:endParaRPr b="1"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How could records help Daniel know if had paid Max or not?</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How could Daniel keep track of what style, color and number of chairs a customer wanted and when they were going to pick them up?</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What are some other records that would be helpful for a carpenter to keep?</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What are some records your business should keep?</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1"/>
          <p:cNvSpPr/>
          <p:nvPr/>
        </p:nvSpPr>
        <p:spPr>
          <a:xfrm>
            <a:off x="0" y="0"/>
            <a:ext cx="9144000" cy="508800"/>
          </a:xfrm>
          <a:prstGeom prst="rect">
            <a:avLst/>
          </a:prstGeom>
          <a:solidFill>
            <a:srgbClr val="68478D"/>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5: PAPERWORK – BUSINESS						     	    PRINCIPLE 1 | LEARN</a:t>
            </a:r>
            <a:endParaRPr b="1" sz="1800">
              <a:solidFill>
                <a:srgbClr val="FFEFDB"/>
              </a:solidFill>
              <a:latin typeface="Avenir"/>
              <a:ea typeface="Avenir"/>
              <a:cs typeface="Avenir"/>
              <a:sym typeface="Avenir"/>
            </a:endParaRPr>
          </a:p>
        </p:txBody>
      </p:sp>
      <p:sp>
        <p:nvSpPr>
          <p:cNvPr id="116" name="Google Shape;116;p21"/>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KEEP RECORDS </a:t>
            </a:r>
            <a:endParaRPr b="1" sz="2100">
              <a:latin typeface="Avenir"/>
              <a:ea typeface="Avenir"/>
              <a:cs typeface="Avenir"/>
              <a:sym typeface="Avenir"/>
            </a:endParaRPr>
          </a:p>
        </p:txBody>
      </p:sp>
      <p:sp>
        <p:nvSpPr>
          <p:cNvPr id="117" name="Google Shape;117;p21"/>
          <p:cNvSpPr txBox="1"/>
          <p:nvPr>
            <p:ph idx="1" type="body"/>
          </p:nvPr>
        </p:nvSpPr>
        <p:spPr>
          <a:xfrm>
            <a:off x="311700" y="1173375"/>
            <a:ext cx="8722500" cy="3746100"/>
          </a:xfrm>
          <a:prstGeom prst="rect">
            <a:avLst/>
          </a:prstGeom>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000">
                <a:solidFill>
                  <a:srgbClr val="000000"/>
                </a:solidFill>
                <a:latin typeface="Avenir"/>
                <a:ea typeface="Avenir"/>
                <a:cs typeface="Avenir"/>
                <a:sym typeface="Avenir"/>
              </a:rPr>
              <a:t>ACT</a:t>
            </a:r>
            <a:r>
              <a:rPr b="1" lang="en" sz="2000">
                <a:solidFill>
                  <a:srgbClr val="000000"/>
                </a:solidFill>
                <a:latin typeface="Avenir"/>
                <a:ea typeface="Avenir"/>
                <a:cs typeface="Avenir"/>
                <a:sym typeface="Avenir"/>
              </a:rPr>
              <a:t>:</a:t>
            </a:r>
            <a:endParaRPr b="1" sz="20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Turn to </a:t>
            </a:r>
            <a:r>
              <a:rPr b="1" lang="en" sz="2300">
                <a:solidFill>
                  <a:srgbClr val="000000"/>
                </a:solidFill>
                <a:latin typeface="Avenir"/>
                <a:ea typeface="Avenir"/>
                <a:cs typeface="Avenir"/>
                <a:sym typeface="Avenir"/>
              </a:rPr>
              <a:t>page 21</a:t>
            </a:r>
            <a:r>
              <a:rPr lang="en" sz="2300">
                <a:solidFill>
                  <a:srgbClr val="000000"/>
                </a:solidFill>
                <a:latin typeface="Avenir"/>
                <a:ea typeface="Avenir"/>
                <a:cs typeface="Avenir"/>
                <a:sym typeface="Avenir"/>
              </a:rPr>
              <a:t> in your workbook or another notebook.</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Write or draw at least three things your business should record.</a:t>
            </a:r>
            <a:endParaRPr sz="2300">
              <a:solidFill>
                <a:srgbClr val="000000"/>
              </a:solidFill>
              <a:latin typeface="Avenir"/>
              <a:ea typeface="Avenir"/>
              <a:cs typeface="Avenir"/>
              <a:sym typeface="Avenir"/>
            </a:endParaRPr>
          </a:p>
          <a:p>
            <a:pPr indent="-374650" lvl="0" marL="457200" rtl="0" algn="l">
              <a:lnSpc>
                <a:spcPct val="125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Decide how you will keep track of those three things and where you are going to keep those records so you can always use them.</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a:p>
            <a:pPr indent="0" lvl="0" marL="0" rtl="0" algn="l">
              <a:lnSpc>
                <a:spcPct val="125000"/>
              </a:lnSpc>
              <a:spcBef>
                <a:spcPts val="800"/>
              </a:spcBef>
              <a:spcAft>
                <a:spcPts val="0"/>
              </a:spcAft>
              <a:buNone/>
            </a:pPr>
            <a:r>
              <a:t/>
            </a:r>
            <a:endParaRPr sz="2300">
              <a:solidFill>
                <a:srgbClr val="000000"/>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