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3">
          <p15:clr>
            <a:srgbClr val="A4A3A4"/>
          </p15:clr>
        </p15:guide>
        <p15:guide id="2" pos="2880">
          <p15:clr>
            <a:srgbClr val="A4A3A4"/>
          </p15:clr>
        </p15:guide>
        <p15:guide id="3" pos="75">
          <p15:clr>
            <a:srgbClr val="9AA0A6"/>
          </p15:clr>
        </p15:guide>
        <p15:guide id="4" pos="196">
          <p15:clr>
            <a:srgbClr val="9AA0A6"/>
          </p15:clr>
        </p15:guide>
        <p15:guide id="5" pos="288">
          <p15:clr>
            <a:srgbClr val="9AA0A6"/>
          </p15:clr>
        </p15:guide>
        <p15:guide id="6" pos="5691">
          <p15:clr>
            <a:srgbClr val="9AA0A6"/>
          </p15:clr>
        </p15:guide>
        <p15:guide id="7" orient="horz" pos="3099">
          <p15:clr>
            <a:srgbClr val="9AA0A6"/>
          </p15:clr>
        </p15:guide>
        <p15:guide id="8" orient="horz" pos="75">
          <p15:clr>
            <a:srgbClr val="9AA0A6"/>
          </p15:clr>
        </p15:guide>
        <p15:guide id="9" orient="horz" pos="726">
          <p15:clr>
            <a:srgbClr val="9AA0A6"/>
          </p15:clr>
        </p15:guide>
        <p15:guide id="10" orient="horz" pos="2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3" orient="horz"/>
        <p:guide pos="2880"/>
        <p:guide pos="75"/>
        <p:guide pos="196"/>
        <p:guide pos="288"/>
        <p:guide pos="5691"/>
        <p:guide pos="3099" orient="horz"/>
        <p:guide pos="75" orient="horz"/>
        <p:guide pos="726" orient="horz"/>
        <p:guide pos="27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8d99035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8d99035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6516eab2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6516eab2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d6516eab2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d6516eab2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6516eab2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d6516eab2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6516eab2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6516eab2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6516eab2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d6516eab2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6516eab2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d6516eab2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6516eab2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6516eab2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6516eab2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6516eab2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6516eab2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6516eab2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b66071c9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b66071c9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d8d990355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d8d990355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6516eab2a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d6516eab2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6516eab2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6516eab2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6516eab2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d6516eab2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6516eab2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d6516eab2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6516eab2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6516eab2a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6516eab2a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d6516eab2a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b66071c9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db66071c9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b66071c9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db66071c9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b66071c9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db66071c9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db66071c9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db66071c9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d8d990355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d8d990355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db66071c9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db66071c9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db66071c9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db66071c9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b66071c98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db66071c98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b66071c98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db66071c98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b66071c9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db66071c9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b66071c98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db66071c9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8d990355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d8d990355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8d990355f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8d990355f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d8d990355f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d8d990355f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d6516eab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d6516eab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b66071c9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b66071c9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6516eab2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6516eab2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9600" y="76201"/>
            <a:ext cx="3017519" cy="694030"/>
          </a:xfrm>
          <a:prstGeom prst="rect">
            <a:avLst/>
          </a:prstGeom>
          <a:noFill/>
          <a:ln>
            <a:noFill/>
          </a:ln>
        </p:spPr>
      </p:pic>
      <p:pic>
        <p:nvPicPr>
          <p:cNvPr id="55" name="Google Shape;55;p13"/>
          <p:cNvPicPr preferRelativeResize="0"/>
          <p:nvPr/>
        </p:nvPicPr>
        <p:blipFill rotWithShape="1">
          <a:blip r:embed="rId4">
            <a:alphaModFix/>
          </a:blip>
          <a:srcRect b="0" l="0" r="0" t="8466"/>
          <a:stretch/>
        </p:blipFill>
        <p:spPr>
          <a:xfrm>
            <a:off x="0" y="770225"/>
            <a:ext cx="9144000" cy="4184600"/>
          </a:xfrm>
          <a:prstGeom prst="rect">
            <a:avLst/>
          </a:prstGeom>
          <a:noFill/>
          <a:ln>
            <a:noFill/>
          </a:ln>
        </p:spPr>
      </p:pic>
      <p:pic>
        <p:nvPicPr>
          <p:cNvPr id="56" name="Google Shape;56;p13"/>
          <p:cNvPicPr preferRelativeResize="0"/>
          <p:nvPr/>
        </p:nvPicPr>
        <p:blipFill rotWithShape="1">
          <a:blip r:embed="rId5">
            <a:alphaModFix/>
          </a:blip>
          <a:srcRect b="0" l="69" r="0" t="40334"/>
          <a:stretch/>
        </p:blipFill>
        <p:spPr>
          <a:xfrm flipH="1" rot="10800000">
            <a:off x="0" y="4054224"/>
            <a:ext cx="9144003" cy="900601"/>
          </a:xfrm>
          <a:prstGeom prst="rect">
            <a:avLst/>
          </a:prstGeom>
          <a:noFill/>
          <a:ln>
            <a:noFill/>
          </a:ln>
        </p:spPr>
      </p:pic>
      <p:sp>
        <p:nvSpPr>
          <p:cNvPr id="57" name="Google Shape;57;p13"/>
          <p:cNvSpPr txBox="1"/>
          <p:nvPr/>
        </p:nvSpPr>
        <p:spPr>
          <a:xfrm>
            <a:off x="7071650" y="76200"/>
            <a:ext cx="1962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6: PRICE</a:t>
            </a:r>
            <a:endParaRPr sz="2200">
              <a:solidFill>
                <a:srgbClr val="FFEFDB"/>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nvSpPr>
        <p:spPr>
          <a:xfrm>
            <a:off x="310900" y="1152150"/>
            <a:ext cx="8723400" cy="31041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much income does John earn if he sells 300 cooked fish?</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much do 300 raw fish cost John?</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are John’s other costs (or expenses)?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Is John making a profit or losing money?</a:t>
            </a:r>
            <a:endParaRPr sz="2300">
              <a:latin typeface="Avenir"/>
              <a:ea typeface="Avenir"/>
              <a:cs typeface="Avenir"/>
              <a:sym typeface="Avenir"/>
            </a:endParaRPr>
          </a:p>
        </p:txBody>
      </p:sp>
      <p:sp>
        <p:nvSpPr>
          <p:cNvPr id="121" name="Google Shape;121;p2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COST OF YOUR PRODUCT OR SERVICE</a:t>
            </a:r>
            <a:endParaRPr b="1" sz="2100">
              <a:latin typeface="Avenir"/>
              <a:ea typeface="Avenir"/>
              <a:cs typeface="Avenir"/>
              <a:sym typeface="Avenir"/>
            </a:endParaRPr>
          </a:p>
        </p:txBody>
      </p:sp>
      <p:sp>
        <p:nvSpPr>
          <p:cNvPr id="122" name="Google Shape;122;p22"/>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1 | LEARN</a:t>
            </a:r>
            <a:endParaRPr b="1" sz="1800">
              <a:solidFill>
                <a:srgbClr val="FFEFDB"/>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nvSpPr>
        <p:spPr>
          <a:xfrm>
            <a:off x="310900" y="1152150"/>
            <a:ext cx="8723400" cy="35466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20 </a:t>
            </a:r>
            <a:r>
              <a:rPr lang="en" sz="2300">
                <a:latin typeface="Avenir"/>
                <a:ea typeface="Avenir"/>
                <a:cs typeface="Avenir"/>
                <a:sym typeface="Avenir"/>
              </a:rPr>
              <a:t>in your workbook or another notebook.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Take the next two minutes and write down as many of your business costs as you can think of.</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Share with the group some of the costs you wrote down.</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After hearing others’ business expenses, can you think of any more costs you should write down?</a:t>
            </a:r>
            <a:endParaRPr sz="2300">
              <a:latin typeface="Avenir"/>
              <a:ea typeface="Avenir"/>
              <a:cs typeface="Avenir"/>
              <a:sym typeface="Avenir"/>
            </a:endParaRPr>
          </a:p>
        </p:txBody>
      </p:sp>
      <p:sp>
        <p:nvSpPr>
          <p:cNvPr id="128" name="Google Shape;128;p2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COST OF YOUR PRODUCT OR SERVICE</a:t>
            </a:r>
            <a:endParaRPr b="1" sz="2100">
              <a:latin typeface="Avenir"/>
              <a:ea typeface="Avenir"/>
              <a:cs typeface="Avenir"/>
              <a:sym typeface="Avenir"/>
            </a:endParaRPr>
          </a:p>
        </p:txBody>
      </p:sp>
      <p:sp>
        <p:nvSpPr>
          <p:cNvPr id="129" name="Google Shape;129;p23"/>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1 | LEARN</a:t>
            </a:r>
            <a:endParaRPr b="1" sz="1800">
              <a:solidFill>
                <a:srgbClr val="FFEFDB"/>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txBox="1"/>
          <p:nvPr/>
        </p:nvSpPr>
        <p:spPr>
          <a:xfrm>
            <a:off x="310900" y="1152150"/>
            <a:ext cx="8723400" cy="1571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As a group choose three of the costs you discussed.</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Read aloud the warning on </a:t>
            </a:r>
            <a:r>
              <a:rPr b="1" lang="en" sz="2300">
                <a:latin typeface="Avenir"/>
                <a:ea typeface="Avenir"/>
                <a:cs typeface="Avenir"/>
                <a:sym typeface="Avenir"/>
              </a:rPr>
              <a:t>page 21</a:t>
            </a:r>
            <a:r>
              <a:rPr lang="en" sz="2300">
                <a:latin typeface="Avenir"/>
                <a:ea typeface="Avenir"/>
                <a:cs typeface="Avenir"/>
                <a:sym typeface="Avenir"/>
              </a:rPr>
              <a:t> in your workbook.</a:t>
            </a:r>
            <a:endParaRPr sz="2300">
              <a:latin typeface="Avenir"/>
              <a:ea typeface="Avenir"/>
              <a:cs typeface="Avenir"/>
              <a:sym typeface="Avenir"/>
            </a:endParaRPr>
          </a:p>
        </p:txBody>
      </p:sp>
      <p:sp>
        <p:nvSpPr>
          <p:cNvPr id="135" name="Google Shape;135;p2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REDUCE COSTS</a:t>
            </a:r>
            <a:endParaRPr b="1" sz="2100">
              <a:latin typeface="Avenir"/>
              <a:ea typeface="Avenir"/>
              <a:cs typeface="Avenir"/>
              <a:sym typeface="Avenir"/>
            </a:endParaRPr>
          </a:p>
        </p:txBody>
      </p:sp>
      <p:sp>
        <p:nvSpPr>
          <p:cNvPr id="136" name="Google Shape;136;p24"/>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2 | LEARN</a:t>
            </a:r>
            <a:endParaRPr b="1" sz="1800">
              <a:solidFill>
                <a:srgbClr val="FFEFDB"/>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nvSpPr>
        <p:spPr>
          <a:xfrm>
            <a:off x="310900" y="1152150"/>
            <a:ext cx="8723400" cy="1571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are some fixed costs that business owners can have?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can you avoid or reduce these fixed costs?</a:t>
            </a:r>
            <a:endParaRPr sz="2300">
              <a:latin typeface="Avenir"/>
              <a:ea typeface="Avenir"/>
              <a:cs typeface="Avenir"/>
              <a:sym typeface="Avenir"/>
            </a:endParaRPr>
          </a:p>
        </p:txBody>
      </p:sp>
      <p:sp>
        <p:nvSpPr>
          <p:cNvPr id="142" name="Google Shape;142;p25"/>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2 | LEARN</a:t>
            </a:r>
            <a:endParaRPr b="1" sz="1800">
              <a:solidFill>
                <a:srgbClr val="FFEFDB"/>
              </a:solidFill>
              <a:latin typeface="Avenir"/>
              <a:ea typeface="Avenir"/>
              <a:cs typeface="Avenir"/>
              <a:sym typeface="Avenir"/>
            </a:endParaRPr>
          </a:p>
        </p:txBody>
      </p:sp>
      <p:sp>
        <p:nvSpPr>
          <p:cNvPr id="143" name="Google Shape;143;p25"/>
          <p:cNvSpPr txBox="1"/>
          <p:nvPr/>
        </p:nvSpPr>
        <p:spPr>
          <a:xfrm>
            <a:off x="310900" y="3450675"/>
            <a:ext cx="8723400" cy="14688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Look at the </a:t>
            </a:r>
            <a:r>
              <a:rPr b="1" lang="en" sz="2300">
                <a:latin typeface="Avenir"/>
                <a:ea typeface="Avenir"/>
                <a:cs typeface="Avenir"/>
                <a:sym typeface="Avenir"/>
              </a:rPr>
              <a:t>Reduce Costs </a:t>
            </a:r>
            <a:r>
              <a:rPr lang="en" sz="2300">
                <a:latin typeface="Avenir"/>
                <a:ea typeface="Avenir"/>
                <a:cs typeface="Avenir"/>
                <a:sym typeface="Avenir"/>
              </a:rPr>
              <a:t>form in your workbook or on the next slide.</a:t>
            </a:r>
            <a:endParaRPr sz="2300">
              <a:latin typeface="Avenir"/>
              <a:ea typeface="Avenir"/>
              <a:cs typeface="Avenir"/>
              <a:sym typeface="Avenir"/>
            </a:endParaRPr>
          </a:p>
        </p:txBody>
      </p:sp>
      <p:sp>
        <p:nvSpPr>
          <p:cNvPr id="144" name="Google Shape;144;p25"/>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REDUCE COSTS</a:t>
            </a:r>
            <a:endParaRPr b="1" sz="21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2 | LEARN</a:t>
            </a:r>
            <a:endParaRPr b="1" sz="1800">
              <a:solidFill>
                <a:srgbClr val="FFEFDB"/>
              </a:solidFill>
              <a:latin typeface="Avenir"/>
              <a:ea typeface="Avenir"/>
              <a:cs typeface="Avenir"/>
              <a:sym typeface="Avenir"/>
            </a:endParaRPr>
          </a:p>
        </p:txBody>
      </p:sp>
      <p:pic>
        <p:nvPicPr>
          <p:cNvPr id="150" name="Google Shape;150;p26"/>
          <p:cNvPicPr preferRelativeResize="0"/>
          <p:nvPr/>
        </p:nvPicPr>
        <p:blipFill>
          <a:blip r:embed="rId3">
            <a:alphaModFix/>
          </a:blip>
          <a:stretch>
            <a:fillRect/>
          </a:stretch>
        </p:blipFill>
        <p:spPr>
          <a:xfrm>
            <a:off x="1313813" y="1233075"/>
            <a:ext cx="6516363" cy="3686400"/>
          </a:xfrm>
          <a:prstGeom prst="rect">
            <a:avLst/>
          </a:prstGeom>
          <a:noFill/>
          <a:ln>
            <a:noFill/>
          </a:ln>
        </p:spPr>
      </p:pic>
      <p:sp>
        <p:nvSpPr>
          <p:cNvPr id="151" name="Google Shape;151;p2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REDUCE COSTS</a:t>
            </a:r>
            <a:endParaRPr b="1" sz="2100">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2 | LEARN</a:t>
            </a:r>
            <a:endParaRPr b="1" sz="1800">
              <a:solidFill>
                <a:srgbClr val="FFEFDB"/>
              </a:solidFill>
              <a:latin typeface="Avenir"/>
              <a:ea typeface="Avenir"/>
              <a:cs typeface="Avenir"/>
              <a:sym typeface="Avenir"/>
            </a:endParaRPr>
          </a:p>
        </p:txBody>
      </p:sp>
      <p:sp>
        <p:nvSpPr>
          <p:cNvPr id="157" name="Google Shape;157;p27"/>
          <p:cNvSpPr txBox="1"/>
          <p:nvPr/>
        </p:nvSpPr>
        <p:spPr>
          <a:xfrm>
            <a:off x="310900" y="1152150"/>
            <a:ext cx="8723400" cy="1026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Commit to look for ways to reduce your business costs.</a:t>
            </a:r>
            <a:endParaRPr sz="2300">
              <a:latin typeface="Avenir"/>
              <a:ea typeface="Avenir"/>
              <a:cs typeface="Avenir"/>
              <a:sym typeface="Avenir"/>
            </a:endParaRPr>
          </a:p>
        </p:txBody>
      </p:sp>
      <p:sp>
        <p:nvSpPr>
          <p:cNvPr id="158" name="Google Shape;158;p2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REDUCE COSTS</a:t>
            </a:r>
            <a:endParaRPr b="1" sz="2100">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164" name="Google Shape;164;p28"/>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165" name="Google Shape;165;p28"/>
          <p:cNvSpPr txBox="1"/>
          <p:nvPr/>
        </p:nvSpPr>
        <p:spPr>
          <a:xfrm>
            <a:off x="310900" y="1152150"/>
            <a:ext cx="8723400" cy="14688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22</a:t>
            </a:r>
            <a:r>
              <a:rPr lang="en" sz="2300">
                <a:latin typeface="Avenir"/>
                <a:ea typeface="Avenir"/>
                <a:cs typeface="Avenir"/>
                <a:sym typeface="Avenir"/>
              </a:rPr>
              <a:t> in your workbook or on the next slide and look at the </a:t>
            </a:r>
            <a:r>
              <a:rPr b="1" lang="en" sz="2300">
                <a:latin typeface="Avenir"/>
                <a:ea typeface="Avenir"/>
                <a:cs typeface="Avenir"/>
                <a:sym typeface="Avenir"/>
              </a:rPr>
              <a:t>Increase Price</a:t>
            </a:r>
            <a:r>
              <a:rPr i="1" lang="en" sz="2300">
                <a:latin typeface="Avenir"/>
                <a:ea typeface="Avenir"/>
                <a:cs typeface="Avenir"/>
                <a:sym typeface="Avenir"/>
              </a:rPr>
              <a:t> </a:t>
            </a:r>
            <a:r>
              <a:rPr lang="en" sz="2300">
                <a:latin typeface="Avenir"/>
                <a:ea typeface="Avenir"/>
                <a:cs typeface="Avenir"/>
                <a:sym typeface="Avenir"/>
              </a:rPr>
              <a:t>form.</a:t>
            </a:r>
            <a:endParaRPr sz="2300">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171" name="Google Shape;171;p29"/>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pic>
        <p:nvPicPr>
          <p:cNvPr id="172" name="Google Shape;172;p29"/>
          <p:cNvPicPr preferRelativeResize="0"/>
          <p:nvPr/>
        </p:nvPicPr>
        <p:blipFill>
          <a:blip r:embed="rId3">
            <a:alphaModFix/>
          </a:blip>
          <a:stretch>
            <a:fillRect/>
          </a:stretch>
        </p:blipFill>
        <p:spPr>
          <a:xfrm>
            <a:off x="1313813" y="1233075"/>
            <a:ext cx="6516363" cy="3686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178" name="Google Shape;178;p30"/>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179" name="Google Shape;179;p30"/>
          <p:cNvSpPr txBox="1"/>
          <p:nvPr/>
        </p:nvSpPr>
        <p:spPr>
          <a:xfrm>
            <a:off x="310900" y="115215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Looking at the Increase Price form in your workbook, how much did John increase the price of his cooked fish?</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much income does John get when he sells 300 cooked fish?</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Is John losing money or making a profit?</a:t>
            </a:r>
            <a:endParaRPr sz="2300">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185" name="Google Shape;185;p31"/>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186" name="Google Shape;186;p31"/>
          <p:cNvSpPr txBox="1"/>
          <p:nvPr/>
        </p:nvSpPr>
        <p:spPr>
          <a:xfrm>
            <a:off x="310900" y="1152150"/>
            <a:ext cx="8723400" cy="1911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Looking on </a:t>
            </a:r>
            <a:r>
              <a:rPr b="1" lang="en" sz="2300">
                <a:latin typeface="Avenir"/>
                <a:ea typeface="Avenir"/>
                <a:cs typeface="Avenir"/>
                <a:sym typeface="Avenir"/>
              </a:rPr>
              <a:t>page 22 </a:t>
            </a:r>
            <a:r>
              <a:rPr lang="en" sz="2300">
                <a:latin typeface="Avenir"/>
                <a:ea typeface="Avenir"/>
                <a:cs typeface="Avenir"/>
                <a:sym typeface="Avenir"/>
              </a:rPr>
              <a:t>in your workbook at the last box or on the next slide, </a:t>
            </a:r>
            <a:r>
              <a:rPr lang="en" sz="2300">
                <a:latin typeface="Avenir"/>
                <a:ea typeface="Avenir"/>
                <a:cs typeface="Avenir"/>
                <a:sym typeface="Avenir"/>
              </a:rPr>
              <a:t>what is John’s cost for 300 raw fish in the </a:t>
            </a:r>
            <a:r>
              <a:rPr b="1" lang="en" sz="2300">
                <a:solidFill>
                  <a:schemeClr val="dk1"/>
                </a:solidFill>
                <a:latin typeface="Avenir"/>
                <a:ea typeface="Avenir"/>
                <a:cs typeface="Avenir"/>
                <a:sym typeface="Avenir"/>
              </a:rPr>
              <a:t>Reduce Cost &amp; Increase Price</a:t>
            </a:r>
            <a:r>
              <a:rPr i="1" lang="en" sz="2300">
                <a:solidFill>
                  <a:schemeClr val="dk1"/>
                </a:solidFill>
                <a:latin typeface="Avenir"/>
                <a:ea typeface="Avenir"/>
                <a:cs typeface="Avenir"/>
                <a:sym typeface="Avenir"/>
              </a:rPr>
              <a:t> </a:t>
            </a:r>
            <a:r>
              <a:rPr lang="en" sz="2300">
                <a:solidFill>
                  <a:schemeClr val="dk1"/>
                </a:solidFill>
                <a:latin typeface="Avenir"/>
                <a:ea typeface="Avenir"/>
                <a:cs typeface="Avenir"/>
                <a:sym typeface="Avenir"/>
              </a:rPr>
              <a:t>box?</a:t>
            </a:r>
            <a:endParaRPr sz="2300">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p:nvPr/>
        </p:nvSpPr>
        <p:spPr>
          <a:xfrm>
            <a:off x="0" y="0"/>
            <a:ext cx="9144000" cy="11679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800">
                <a:solidFill>
                  <a:srgbClr val="FFEFDB"/>
                </a:solidFill>
                <a:latin typeface="Avenir"/>
                <a:ea typeface="Avenir"/>
                <a:cs typeface="Avenir"/>
                <a:sym typeface="Avenir"/>
              </a:rPr>
              <a:t>UNIT 6: PRICE</a:t>
            </a:r>
            <a:endParaRPr b="1" sz="2800">
              <a:solidFill>
                <a:srgbClr val="FFEFDB"/>
              </a:solidFill>
              <a:latin typeface="Avenir"/>
              <a:ea typeface="Avenir"/>
              <a:cs typeface="Avenir"/>
              <a:sym typeface="Avenir"/>
            </a:endParaRPr>
          </a:p>
        </p:txBody>
      </p:sp>
      <p:sp>
        <p:nvSpPr>
          <p:cNvPr id="63" name="Google Shape;63;p14"/>
          <p:cNvSpPr txBox="1"/>
          <p:nvPr/>
        </p:nvSpPr>
        <p:spPr>
          <a:xfrm>
            <a:off x="4572000" y="1152150"/>
            <a:ext cx="4572000" cy="395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the Cost of Your Product or Service.</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Reduce Costs.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Increase Prices or Sales by Adding Value.</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Have More Than One Supplier</a:t>
            </a:r>
            <a:endParaRPr b="1" sz="22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64" name="Google Shape;64;p14"/>
          <p:cNvPicPr preferRelativeResize="0"/>
          <p:nvPr/>
        </p:nvPicPr>
        <p:blipFill rotWithShape="1">
          <a:blip r:embed="rId3">
            <a:alphaModFix/>
          </a:blip>
          <a:srcRect b="0" l="20051" r="22674" t="0"/>
          <a:stretch/>
        </p:blipFill>
        <p:spPr>
          <a:xfrm>
            <a:off x="0" y="1152150"/>
            <a:ext cx="4572000" cy="3991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192" name="Google Shape;192;p32"/>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pic>
        <p:nvPicPr>
          <p:cNvPr id="193" name="Google Shape;193;p32"/>
          <p:cNvPicPr preferRelativeResize="0"/>
          <p:nvPr/>
        </p:nvPicPr>
        <p:blipFill>
          <a:blip r:embed="rId3">
            <a:alphaModFix/>
          </a:blip>
          <a:stretch>
            <a:fillRect/>
          </a:stretch>
        </p:blipFill>
        <p:spPr>
          <a:xfrm>
            <a:off x="1313813" y="1233075"/>
            <a:ext cx="6516363" cy="3686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199" name="Google Shape;199;p33"/>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200" name="Google Shape;200;p33"/>
          <p:cNvSpPr txBox="1"/>
          <p:nvPr/>
        </p:nvSpPr>
        <p:spPr>
          <a:xfrm>
            <a:off x="310900" y="1152150"/>
            <a:ext cx="8723400" cy="2559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is his cost for transport?</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much do all of John’s costs total now?</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Should John accept the fisherman’s son’s offer? Why or why not?</a:t>
            </a:r>
            <a:endParaRPr sz="2300">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206" name="Google Shape;206;p34"/>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207" name="Google Shape;207;p34"/>
          <p:cNvSpPr txBox="1"/>
          <p:nvPr/>
        </p:nvSpPr>
        <p:spPr>
          <a:xfrm>
            <a:off x="310900" y="1152150"/>
            <a:ext cx="8723400" cy="20139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23 </a:t>
            </a:r>
            <a:r>
              <a:rPr lang="en" sz="2300">
                <a:latin typeface="Avenir"/>
                <a:ea typeface="Avenir"/>
                <a:cs typeface="Avenir"/>
                <a:sym typeface="Avenir"/>
              </a:rPr>
              <a:t>in your workbook or another notebook.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Write or draw different ways you can reduce costs or increase prices for your business.</a:t>
            </a:r>
            <a:endParaRPr sz="23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213" name="Google Shape;213;p35"/>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214" name="Google Shape;214;p35"/>
          <p:cNvSpPr txBox="1"/>
          <p:nvPr/>
        </p:nvSpPr>
        <p:spPr>
          <a:xfrm>
            <a:off x="310900" y="1152150"/>
            <a:ext cx="8723400" cy="1026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000">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p:txBody>
      </p:sp>
      <p:pic>
        <p:nvPicPr>
          <p:cNvPr id="215" name="Google Shape;215;p35"/>
          <p:cNvPicPr preferRelativeResize="0"/>
          <p:nvPr/>
        </p:nvPicPr>
        <p:blipFill>
          <a:blip r:embed="rId3">
            <a:alphaModFix/>
          </a:blip>
          <a:stretch>
            <a:fillRect/>
          </a:stretch>
        </p:blipFill>
        <p:spPr>
          <a:xfrm>
            <a:off x="2017050" y="1593625"/>
            <a:ext cx="5109900" cy="3325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INCREASE PRICES OR SALES BY ADDING VALUE </a:t>
            </a:r>
            <a:endParaRPr b="1" sz="2100">
              <a:latin typeface="Avenir"/>
              <a:ea typeface="Avenir"/>
              <a:cs typeface="Avenir"/>
              <a:sym typeface="Avenir"/>
            </a:endParaRPr>
          </a:p>
        </p:txBody>
      </p:sp>
      <p:sp>
        <p:nvSpPr>
          <p:cNvPr id="221" name="Google Shape;221;p36"/>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3 | LEARN</a:t>
            </a:r>
            <a:endParaRPr b="1" sz="1800">
              <a:solidFill>
                <a:srgbClr val="FFEFDB"/>
              </a:solidFill>
              <a:latin typeface="Avenir"/>
              <a:ea typeface="Avenir"/>
              <a:cs typeface="Avenir"/>
              <a:sym typeface="Avenir"/>
            </a:endParaRPr>
          </a:p>
        </p:txBody>
      </p:sp>
      <p:sp>
        <p:nvSpPr>
          <p:cNvPr id="222" name="Google Shape;222;p36"/>
          <p:cNvSpPr txBox="1"/>
          <p:nvPr/>
        </p:nvSpPr>
        <p:spPr>
          <a:xfrm>
            <a:off x="310900" y="1152150"/>
            <a:ext cx="8723400" cy="1571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did John add value?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can you add value to your product or service.</a:t>
            </a:r>
            <a:endParaRPr sz="2300">
              <a:latin typeface="Avenir"/>
              <a:ea typeface="Avenir"/>
              <a:cs typeface="Avenir"/>
              <a:sym typeface="Avenir"/>
            </a:endParaRPr>
          </a:p>
        </p:txBody>
      </p:sp>
      <p:sp>
        <p:nvSpPr>
          <p:cNvPr id="223" name="Google Shape;223;p36"/>
          <p:cNvSpPr txBox="1"/>
          <p:nvPr/>
        </p:nvSpPr>
        <p:spPr>
          <a:xfrm>
            <a:off x="310900" y="3657375"/>
            <a:ext cx="8723400" cy="12621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0"/>
              </a:spcBef>
              <a:spcAft>
                <a:spcPts val="0"/>
              </a:spcAft>
              <a:buNone/>
            </a:pPr>
            <a:r>
              <a:rPr lang="en" sz="2000">
                <a:latin typeface="Avenir"/>
                <a:ea typeface="Avenir"/>
                <a:cs typeface="Avenir"/>
                <a:sym typeface="Avenir"/>
              </a:rPr>
              <a:t>Turn to </a:t>
            </a:r>
            <a:r>
              <a:rPr b="1" lang="en" sz="2000">
                <a:latin typeface="Avenir"/>
                <a:ea typeface="Avenir"/>
                <a:cs typeface="Avenir"/>
                <a:sym typeface="Avenir"/>
              </a:rPr>
              <a:t>page 23 </a:t>
            </a:r>
            <a:r>
              <a:rPr lang="en" sz="2000">
                <a:latin typeface="Avenir"/>
                <a:ea typeface="Avenir"/>
                <a:cs typeface="Avenir"/>
                <a:sym typeface="Avenir"/>
              </a:rPr>
              <a:t>in your workbook or another notebook. Write or draw what you can do to add value to your business.</a:t>
            </a:r>
            <a:endParaRPr sz="20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HAVE MORE THAN ONE SUPPLIER</a:t>
            </a:r>
            <a:r>
              <a:rPr b="1" lang="en" sz="2100">
                <a:latin typeface="Avenir"/>
                <a:ea typeface="Avenir"/>
                <a:cs typeface="Avenir"/>
                <a:sym typeface="Avenir"/>
              </a:rPr>
              <a:t> </a:t>
            </a:r>
            <a:endParaRPr b="1" sz="2100">
              <a:latin typeface="Avenir"/>
              <a:ea typeface="Avenir"/>
              <a:cs typeface="Avenir"/>
              <a:sym typeface="Avenir"/>
            </a:endParaRPr>
          </a:p>
        </p:txBody>
      </p:sp>
      <p:sp>
        <p:nvSpPr>
          <p:cNvPr id="229" name="Google Shape;229;p37"/>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4 | LEARN</a:t>
            </a:r>
            <a:endParaRPr b="1" sz="1800">
              <a:solidFill>
                <a:srgbClr val="FFEFDB"/>
              </a:solidFill>
              <a:latin typeface="Avenir"/>
              <a:ea typeface="Avenir"/>
              <a:cs typeface="Avenir"/>
              <a:sym typeface="Avenir"/>
            </a:endParaRPr>
          </a:p>
        </p:txBody>
      </p:sp>
      <p:sp>
        <p:nvSpPr>
          <p:cNvPr id="230" name="Google Shape;230;p37"/>
          <p:cNvSpPr txBox="1"/>
          <p:nvPr/>
        </p:nvSpPr>
        <p:spPr>
          <a:xfrm>
            <a:off x="310900" y="1152150"/>
            <a:ext cx="8723400" cy="508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000">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p:txBody>
      </p:sp>
      <p:pic>
        <p:nvPicPr>
          <p:cNvPr id="231" name="Google Shape;231;p37"/>
          <p:cNvPicPr preferRelativeResize="0"/>
          <p:nvPr/>
        </p:nvPicPr>
        <p:blipFill>
          <a:blip r:embed="rId3">
            <a:alphaModFix/>
          </a:blip>
          <a:stretch>
            <a:fillRect/>
          </a:stretch>
        </p:blipFill>
        <p:spPr>
          <a:xfrm>
            <a:off x="114288" y="1735400"/>
            <a:ext cx="8915424" cy="31840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HAVE MORE THAN ONE SUPPLIER </a:t>
            </a:r>
            <a:endParaRPr b="1" sz="2100">
              <a:latin typeface="Avenir"/>
              <a:ea typeface="Avenir"/>
              <a:cs typeface="Avenir"/>
              <a:sym typeface="Avenir"/>
            </a:endParaRPr>
          </a:p>
        </p:txBody>
      </p:sp>
      <p:sp>
        <p:nvSpPr>
          <p:cNvPr id="237" name="Google Shape;237;p38"/>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4 | LEARN</a:t>
            </a:r>
            <a:endParaRPr b="1" sz="1800">
              <a:solidFill>
                <a:srgbClr val="FFEFDB"/>
              </a:solidFill>
              <a:latin typeface="Avenir"/>
              <a:ea typeface="Avenir"/>
              <a:cs typeface="Avenir"/>
              <a:sym typeface="Avenir"/>
            </a:endParaRPr>
          </a:p>
        </p:txBody>
      </p:sp>
      <p:sp>
        <p:nvSpPr>
          <p:cNvPr id="238" name="Google Shape;238;p38"/>
          <p:cNvSpPr txBox="1"/>
          <p:nvPr/>
        </p:nvSpPr>
        <p:spPr>
          <a:xfrm>
            <a:off x="310900" y="1152150"/>
            <a:ext cx="8723400" cy="508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p:txBody>
      </p:sp>
      <p:pic>
        <p:nvPicPr>
          <p:cNvPr id="239" name="Google Shape;239;p38"/>
          <p:cNvPicPr preferRelativeResize="0"/>
          <p:nvPr/>
        </p:nvPicPr>
        <p:blipFill>
          <a:blip r:embed="rId3">
            <a:alphaModFix/>
          </a:blip>
          <a:stretch>
            <a:fillRect/>
          </a:stretch>
        </p:blipFill>
        <p:spPr>
          <a:xfrm>
            <a:off x="114288" y="1735400"/>
            <a:ext cx="8915424" cy="31840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nvSpPr>
        <p:spPr>
          <a:xfrm>
            <a:off x="310900" y="115215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0" lvl="0" marL="0" rtl="0" algn="l">
              <a:lnSpc>
                <a:spcPct val="125000"/>
              </a:lnSpc>
              <a:spcBef>
                <a:spcPts val="800"/>
              </a:spcBef>
              <a:spcAft>
                <a:spcPts val="0"/>
              </a:spcAft>
              <a:buNone/>
            </a:pPr>
            <a:r>
              <a:rPr lang="en" sz="2300">
                <a:latin typeface="Avenir"/>
                <a:ea typeface="Avenir"/>
                <a:cs typeface="Avenir"/>
                <a:sym typeface="Avenir"/>
              </a:rPr>
              <a:t>Important things to ask suppliers: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much do you charge?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Do you offer any discounts?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Do you sell on credit or cash?</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p:txBody>
      </p:sp>
      <p:sp>
        <p:nvSpPr>
          <p:cNvPr id="245" name="Google Shape;245;p3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HAVE MORE THAN ONE SUPPLIER </a:t>
            </a:r>
            <a:endParaRPr b="1" sz="2100">
              <a:latin typeface="Avenir"/>
              <a:ea typeface="Avenir"/>
              <a:cs typeface="Avenir"/>
              <a:sym typeface="Avenir"/>
            </a:endParaRPr>
          </a:p>
        </p:txBody>
      </p:sp>
      <p:sp>
        <p:nvSpPr>
          <p:cNvPr id="246" name="Google Shape;246;p39"/>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4 | LEARN</a:t>
            </a:r>
            <a:endParaRPr b="1" sz="1800">
              <a:solidFill>
                <a:srgbClr val="FFEFDB"/>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nvSpPr>
        <p:spPr>
          <a:xfrm>
            <a:off x="310900" y="115215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0" lvl="0" marL="0" rtl="0" algn="l">
              <a:lnSpc>
                <a:spcPct val="125000"/>
              </a:lnSpc>
              <a:spcBef>
                <a:spcPts val="800"/>
              </a:spcBef>
              <a:spcAft>
                <a:spcPts val="0"/>
              </a:spcAft>
              <a:buNone/>
            </a:pPr>
            <a:r>
              <a:rPr lang="en" sz="2300">
                <a:latin typeface="Avenir"/>
                <a:ea typeface="Avenir"/>
                <a:cs typeface="Avenir"/>
                <a:sym typeface="Avenir"/>
              </a:rPr>
              <a:t>Important things to ask suppliers: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Who are your competitors?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Why are you my best option?</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How much can you supply?</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p:txBody>
      </p:sp>
      <p:sp>
        <p:nvSpPr>
          <p:cNvPr id="252" name="Google Shape;252;p40"/>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4 | LEARN</a:t>
            </a:r>
            <a:endParaRPr b="1" sz="1800">
              <a:solidFill>
                <a:srgbClr val="FFEFDB"/>
              </a:solidFill>
              <a:latin typeface="Avenir"/>
              <a:ea typeface="Avenir"/>
              <a:cs typeface="Avenir"/>
              <a:sym typeface="Avenir"/>
            </a:endParaRPr>
          </a:p>
        </p:txBody>
      </p:sp>
      <p:sp>
        <p:nvSpPr>
          <p:cNvPr id="253" name="Google Shape;253;p4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HAVE MORE THAN ONE SUPPLIER </a:t>
            </a:r>
            <a:endParaRPr b="1" sz="2100">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nvSpPr>
        <p:spPr>
          <a:xfrm>
            <a:off x="310900" y="1152150"/>
            <a:ext cx="8723400" cy="4226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24 </a:t>
            </a:r>
            <a:r>
              <a:rPr lang="en" sz="2300">
                <a:latin typeface="Avenir"/>
                <a:ea typeface="Avenir"/>
                <a:cs typeface="Avenir"/>
                <a:sym typeface="Avenir"/>
              </a:rPr>
              <a:t>in your workbook.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Write down your current and potential suppliers ad choose some of the questions you will ask them.</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Get with a partner and tell each other what your businesses are.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One of you will pretend to be the supplier of the other. Take turns practicing asking these questions.</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p:txBody>
      </p:sp>
      <p:sp>
        <p:nvSpPr>
          <p:cNvPr id="259" name="Google Shape;259;p4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HAVE MORE THAN ONE SUPPLIER </a:t>
            </a:r>
            <a:endParaRPr b="1" sz="2100">
              <a:latin typeface="Avenir"/>
              <a:ea typeface="Avenir"/>
              <a:cs typeface="Avenir"/>
              <a:sym typeface="Avenir"/>
            </a:endParaRPr>
          </a:p>
        </p:txBody>
      </p:sp>
      <p:sp>
        <p:nvSpPr>
          <p:cNvPr id="260" name="Google Shape;260;p41"/>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4 | LEARN</a:t>
            </a:r>
            <a:endParaRPr b="1" sz="1800">
              <a:solidFill>
                <a:srgbClr val="FFEFDB"/>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310900" y="1152150"/>
            <a:ext cx="8723400" cy="32955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Last Week’s Promises:</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Business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I will record my sales and expenses at the point of purchase.</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lang="en" sz="2300">
                <a:solidFill>
                  <a:srgbClr val="000000"/>
                </a:solidFill>
                <a:latin typeface="Avenir"/>
                <a:ea typeface="Avenir"/>
                <a:cs typeface="Avenir"/>
                <a:sym typeface="Avenir"/>
              </a:rPr>
              <a:t>I will keep an Income &amp; Expense Log for my business.</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lang="en" sz="2300">
                <a:solidFill>
                  <a:srgbClr val="000000"/>
                </a:solidFill>
                <a:latin typeface="Avenir"/>
                <a:ea typeface="Avenir"/>
                <a:cs typeface="Avenir"/>
                <a:sym typeface="Avenir"/>
              </a:rPr>
              <a:t>I will create an Income Statement for my business for last month.</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Home Quality of Life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Choose to improve a specific area from your Home Plan.</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Savings:</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Save money, even just a coin or two.</a:t>
            </a:r>
            <a:endParaRPr sz="2300">
              <a:solidFill>
                <a:srgbClr val="000000"/>
              </a:solidFill>
              <a:latin typeface="Avenir"/>
              <a:ea typeface="Avenir"/>
              <a:cs typeface="Avenir"/>
              <a:sym typeface="Avenir"/>
            </a:endParaRPr>
          </a:p>
        </p:txBody>
      </p:sp>
      <p:sp>
        <p:nvSpPr>
          <p:cNvPr id="70" name="Google Shape;70;p15"/>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REPORT</a:t>
            </a:r>
            <a:endParaRPr b="1" sz="1800">
              <a:solidFill>
                <a:srgbClr val="FFEFDB"/>
              </a:solidFill>
              <a:latin typeface="Avenir"/>
              <a:ea typeface="Avenir"/>
              <a:cs typeface="Avenir"/>
              <a:sym typeface="Avenir"/>
            </a:endParaRPr>
          </a:p>
        </p:txBody>
      </p:sp>
      <p:sp>
        <p:nvSpPr>
          <p:cNvPr id="71" name="Google Shape;71;p15"/>
          <p:cNvSpPr txBox="1"/>
          <p:nvPr/>
        </p:nvSpPr>
        <p:spPr>
          <a:xfrm>
            <a:off x="311700" y="512075"/>
            <a:ext cx="85206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REPORT</a:t>
            </a:r>
            <a:endParaRPr b="1" sz="2100">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PRICE</a:t>
            </a:r>
            <a:r>
              <a:rPr b="1" lang="en" sz="2100">
                <a:latin typeface="Avenir"/>
                <a:ea typeface="Avenir"/>
                <a:cs typeface="Avenir"/>
                <a:sym typeface="Avenir"/>
              </a:rPr>
              <a:t> PRINCIPLES SUMMARY</a:t>
            </a:r>
            <a:endParaRPr b="1" sz="2100">
              <a:latin typeface="Avenir"/>
              <a:ea typeface="Avenir"/>
              <a:cs typeface="Avenir"/>
              <a:sym typeface="Avenir"/>
            </a:endParaRPr>
          </a:p>
        </p:txBody>
      </p:sp>
      <p:sp>
        <p:nvSpPr>
          <p:cNvPr id="266" name="Google Shape;266;p42"/>
          <p:cNvSpPr txBox="1"/>
          <p:nvPr/>
        </p:nvSpPr>
        <p:spPr>
          <a:xfrm>
            <a:off x="311700" y="1152150"/>
            <a:ext cx="8740200" cy="37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Avenir"/>
              <a:ea typeface="Avenir"/>
              <a:cs typeface="Avenir"/>
              <a:sym typeface="Avenir"/>
            </a:endParaRPr>
          </a:p>
          <a:p>
            <a:pPr indent="-374650" lvl="0" marL="457200" rtl="0" algn="l">
              <a:lnSpc>
                <a:spcPct val="125000"/>
              </a:lnSpc>
              <a:spcBef>
                <a:spcPts val="1200"/>
              </a:spcBef>
              <a:spcAft>
                <a:spcPts val="0"/>
              </a:spcAft>
              <a:buClr>
                <a:srgbClr val="595959"/>
              </a:buClr>
              <a:buSzPts val="2300"/>
              <a:buFont typeface="Avenir"/>
              <a:buAutoNum type="arabicPeriod"/>
            </a:pPr>
            <a:r>
              <a:rPr b="1" lang="en" sz="2300">
                <a:latin typeface="Avenir"/>
                <a:ea typeface="Avenir"/>
                <a:cs typeface="Avenir"/>
                <a:sym typeface="Avenir"/>
              </a:rPr>
              <a:t>Know the Cost of Your Product or Service.</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Reduce Costs.</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Increase Prices or Sales by Adding Value.</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Have More Than One Supplier.</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b="1" sz="2300">
              <a:latin typeface="Avenir"/>
              <a:ea typeface="Avenir"/>
              <a:cs typeface="Avenir"/>
              <a:sym typeface="Avenir"/>
            </a:endParaRPr>
          </a:p>
          <a:p>
            <a:pPr indent="0" lvl="0" marL="457200" rtl="0" algn="l">
              <a:lnSpc>
                <a:spcPct val="150000"/>
              </a:lnSpc>
              <a:spcBef>
                <a:spcPts val="0"/>
              </a:spcBef>
              <a:spcAft>
                <a:spcPts val="0"/>
              </a:spcAft>
              <a:buNone/>
            </a:pPr>
            <a:r>
              <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67" name="Google Shape;267;p42"/>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SUMMARY</a:t>
            </a:r>
            <a:endParaRPr b="1" sz="1800">
              <a:solidFill>
                <a:srgbClr val="FFEFDB"/>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3"/>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73" name="Google Shape;273;p43"/>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Business Plan Commitment</a:t>
            </a:r>
            <a:r>
              <a:rPr b="1" lang="en" sz="2300">
                <a:solidFill>
                  <a:srgbClr val="000000"/>
                </a:solidFill>
                <a:latin typeface="Avenir"/>
                <a:ea typeface="Avenir"/>
                <a:cs typeface="Avenir"/>
                <a:sym typeface="Avenir"/>
              </a:rPr>
              <a:t>:</a:t>
            </a:r>
            <a:endParaRPr b="1"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calculate the true cost of my product or service this week.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find at least two ways to add value or reduce costs to increase my profit.</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74" name="Google Shape;274;p43"/>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COMMIT</a:t>
            </a:r>
            <a:endParaRPr b="1" sz="1800">
              <a:solidFill>
                <a:srgbClr val="FFEFDB"/>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80" name="Google Shape;280;p44"/>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Clr>
                <a:schemeClr val="dk1"/>
              </a:buClr>
              <a:buSzPts val="1100"/>
              <a:buFont typeface="Arial"/>
              <a:buNone/>
            </a:pPr>
            <a:r>
              <a:rPr b="1" lang="en" sz="2300">
                <a:solidFill>
                  <a:schemeClr val="dk1"/>
                </a:solidFill>
                <a:latin typeface="Avenir"/>
                <a:ea typeface="Avenir"/>
                <a:cs typeface="Avenir"/>
                <a:sym typeface="Avenir"/>
              </a:rPr>
              <a:t>Home Quality of Life Commitment</a:t>
            </a:r>
            <a:endParaRPr b="1" sz="23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I will thoughtfully choose one or two areas of my Quality of Life Wheel and write down goals to improve this week. </a:t>
            </a:r>
            <a:endParaRPr sz="2300">
              <a:solidFill>
                <a:schemeClr val="dk1"/>
              </a:solidFill>
              <a:latin typeface="Avenir"/>
              <a:ea typeface="Avenir"/>
              <a:cs typeface="Avenir"/>
              <a:sym typeface="Avenir"/>
            </a:endParaRPr>
          </a:p>
          <a:p>
            <a:pPr indent="-374650" lvl="0" marL="457200" rtl="0" algn="l">
              <a:lnSpc>
                <a:spcPct val="125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I will be specific with my written goals and follow through.</a:t>
            </a:r>
            <a:endParaRPr sz="2300">
              <a:solidFill>
                <a:schemeClr val="dk1"/>
              </a:solidFill>
              <a:latin typeface="Avenir"/>
              <a:ea typeface="Avenir"/>
              <a:cs typeface="Avenir"/>
              <a:sym typeface="Avenir"/>
            </a:endParaRPr>
          </a:p>
          <a:p>
            <a:pPr indent="0" lvl="0" marL="0" rtl="0" algn="l">
              <a:lnSpc>
                <a:spcPct val="125000"/>
              </a:lnSpc>
              <a:spcBef>
                <a:spcPts val="800"/>
              </a:spcBef>
              <a:spcAft>
                <a:spcPts val="0"/>
              </a:spcAft>
              <a:buNone/>
            </a:pPr>
            <a:r>
              <a:rPr b="1" lang="en" sz="2300">
                <a:latin typeface="Avenir"/>
                <a:ea typeface="Avenir"/>
                <a:cs typeface="Avenir"/>
                <a:sym typeface="Avenir"/>
              </a:rPr>
              <a:t>Savings Commitment</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add to my savings – even if it’s just a coin or two</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81" name="Google Shape;281;p44"/>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COMMIT</a:t>
            </a:r>
            <a:endParaRPr b="1" sz="1800">
              <a:solidFill>
                <a:srgbClr val="FFEFDB"/>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5"/>
          <p:cNvSpPr txBox="1"/>
          <p:nvPr/>
        </p:nvSpPr>
        <p:spPr>
          <a:xfrm>
            <a:off x="310900" y="1152150"/>
            <a:ext cx="8723400" cy="3382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000">
                <a:latin typeface="Avenir"/>
                <a:ea typeface="Avenir"/>
                <a:cs typeface="Avenir"/>
                <a:sym typeface="Avenir"/>
              </a:rPr>
              <a:t>DISCUSS: </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Who would like to share their Home Quality of Life Commitment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easiest to keep for you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hardest?</a:t>
            </a:r>
            <a:endParaRPr sz="23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287" name="Google Shape;287;p45"/>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88" name="Google Shape;288;p45"/>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COMMIT</a:t>
            </a:r>
            <a:endParaRPr b="1" sz="1800">
              <a:solidFill>
                <a:srgbClr val="FFEFDB"/>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idx="1" type="body"/>
          </p:nvPr>
        </p:nvSpPr>
        <p:spPr>
          <a:xfrm>
            <a:off x="310900" y="1152150"/>
            <a:ext cx="8723400" cy="3767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000">
                <a:solidFill>
                  <a:srgbClr val="000000"/>
                </a:solidFill>
                <a:latin typeface="Avenir"/>
                <a:ea typeface="Avenir"/>
                <a:cs typeface="Avenir"/>
                <a:sym typeface="Avenir"/>
              </a:rPr>
              <a:t>ACT:</a:t>
            </a:r>
            <a:endParaRPr b="1" sz="2000">
              <a:solidFill>
                <a:srgbClr val="000000"/>
              </a:solidFill>
              <a:latin typeface="Avenir"/>
              <a:ea typeface="Avenir"/>
              <a:cs typeface="Avenir"/>
              <a:sym typeface="Avenir"/>
            </a:endParaRPr>
          </a:p>
          <a:p>
            <a:pPr indent="-374650" lvl="0" marL="457200" rtl="0" algn="l">
              <a:lnSpc>
                <a:spcPct val="150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Meet now with your Action Partner for this week. Discuss your business ideas and decide how you will contact and encourage each other during the week to keep your commitments. Say your commitments out loud.</a:t>
            </a:r>
            <a:endParaRPr sz="2300">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p:txBody>
      </p:sp>
      <p:sp>
        <p:nvSpPr>
          <p:cNvPr id="294" name="Google Shape;294;p46"/>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95" name="Google Shape;295;p46"/>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COMMIT</a:t>
            </a:r>
            <a:endParaRPr b="1" sz="1800">
              <a:solidFill>
                <a:srgbClr val="FFEFDB"/>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299" name="Shape 299"/>
        <p:cNvGrpSpPr/>
        <p:nvPr/>
      </p:nvGrpSpPr>
      <p:grpSpPr>
        <a:xfrm>
          <a:off x="0" y="0"/>
          <a:ext cx="0" cy="0"/>
          <a:chOff x="0" y="0"/>
          <a:chExt cx="0" cy="0"/>
        </a:xfrm>
      </p:grpSpPr>
      <p:pic>
        <p:nvPicPr>
          <p:cNvPr id="300" name="Google Shape;300;p47"/>
          <p:cNvPicPr preferRelativeResize="0"/>
          <p:nvPr/>
        </p:nvPicPr>
        <p:blipFill>
          <a:blip r:embed="rId3">
            <a:alphaModFix/>
          </a:blip>
          <a:stretch>
            <a:fillRect/>
          </a:stretch>
        </p:blipFill>
        <p:spPr>
          <a:xfrm>
            <a:off x="79600" y="76201"/>
            <a:ext cx="3017519" cy="694030"/>
          </a:xfrm>
          <a:prstGeom prst="rect">
            <a:avLst/>
          </a:prstGeom>
          <a:noFill/>
          <a:ln>
            <a:noFill/>
          </a:ln>
        </p:spPr>
      </p:pic>
      <p:pic>
        <p:nvPicPr>
          <p:cNvPr id="301" name="Google Shape;301;p47"/>
          <p:cNvPicPr preferRelativeResize="0"/>
          <p:nvPr/>
        </p:nvPicPr>
        <p:blipFill rotWithShape="1">
          <a:blip r:embed="rId4">
            <a:alphaModFix/>
          </a:blip>
          <a:srcRect b="0" l="0" r="0" t="8466"/>
          <a:stretch/>
        </p:blipFill>
        <p:spPr>
          <a:xfrm>
            <a:off x="0" y="770225"/>
            <a:ext cx="9144000" cy="4184600"/>
          </a:xfrm>
          <a:prstGeom prst="rect">
            <a:avLst/>
          </a:prstGeom>
          <a:noFill/>
          <a:ln>
            <a:noFill/>
          </a:ln>
        </p:spPr>
      </p:pic>
      <p:pic>
        <p:nvPicPr>
          <p:cNvPr id="302" name="Google Shape;302;p47"/>
          <p:cNvPicPr preferRelativeResize="0"/>
          <p:nvPr/>
        </p:nvPicPr>
        <p:blipFill rotWithShape="1">
          <a:blip r:embed="rId5">
            <a:alphaModFix/>
          </a:blip>
          <a:srcRect b="0" l="69" r="0" t="40334"/>
          <a:stretch/>
        </p:blipFill>
        <p:spPr>
          <a:xfrm flipH="1" rot="10800000">
            <a:off x="0" y="4054224"/>
            <a:ext cx="9144003" cy="900601"/>
          </a:xfrm>
          <a:prstGeom prst="rect">
            <a:avLst/>
          </a:prstGeom>
          <a:noFill/>
          <a:ln>
            <a:noFill/>
          </a:ln>
        </p:spPr>
      </p:pic>
      <p:sp>
        <p:nvSpPr>
          <p:cNvPr id="303" name="Google Shape;303;p47"/>
          <p:cNvSpPr txBox="1"/>
          <p:nvPr/>
        </p:nvSpPr>
        <p:spPr>
          <a:xfrm>
            <a:off x="7071650" y="76200"/>
            <a:ext cx="1962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6: PRICE</a:t>
            </a:r>
            <a:endParaRPr sz="2200">
              <a:solidFill>
                <a:srgbClr val="FFEFDB"/>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311700" y="512075"/>
            <a:ext cx="85206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REPORT</a:t>
            </a:r>
            <a:endParaRPr b="1" sz="2100">
              <a:latin typeface="Avenir"/>
              <a:ea typeface="Avenir"/>
              <a:cs typeface="Avenir"/>
              <a:sym typeface="Avenir"/>
            </a:endParaRPr>
          </a:p>
        </p:txBody>
      </p:sp>
      <p:sp>
        <p:nvSpPr>
          <p:cNvPr id="77" name="Google Shape;77;p16"/>
          <p:cNvSpPr txBox="1"/>
          <p:nvPr/>
        </p:nvSpPr>
        <p:spPr>
          <a:xfrm>
            <a:off x="310900" y="1152150"/>
            <a:ext cx="8723400" cy="877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0"/>
              </a:spcBef>
              <a:spcAft>
                <a:spcPts val="0"/>
              </a:spcAft>
              <a:buNone/>
            </a:pPr>
            <a:r>
              <a:rPr b="1" lang="en" sz="2000">
                <a:latin typeface="Avenir"/>
                <a:ea typeface="Avenir"/>
                <a:cs typeface="Avenir"/>
                <a:sym typeface="Avenir"/>
              </a:rPr>
              <a:t>Business Spotlight </a:t>
            </a:r>
            <a:r>
              <a:rPr lang="en" sz="2000">
                <a:latin typeface="Avenir"/>
                <a:ea typeface="Avenir"/>
                <a:cs typeface="Avenir"/>
                <a:sym typeface="Avenir"/>
              </a:rPr>
              <a:t>presentation</a:t>
            </a:r>
            <a:endParaRPr sz="2000">
              <a:latin typeface="Avenir"/>
              <a:ea typeface="Avenir"/>
              <a:cs typeface="Avenir"/>
              <a:sym typeface="Avenir"/>
            </a:endParaRPr>
          </a:p>
        </p:txBody>
      </p:sp>
      <p:sp>
        <p:nvSpPr>
          <p:cNvPr id="78" name="Google Shape;78;p16"/>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REPORT</a:t>
            </a:r>
            <a:endParaRPr b="1" sz="1800">
              <a:solidFill>
                <a:srgbClr val="FFEFDB"/>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idx="1" type="body"/>
          </p:nvPr>
        </p:nvSpPr>
        <p:spPr>
          <a:xfrm>
            <a:off x="310900" y="1152150"/>
            <a:ext cx="1338900" cy="3882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REPORT:</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400"/>
              </a:spcAft>
              <a:buNone/>
            </a:pPr>
            <a:r>
              <a:t/>
            </a:r>
            <a:endParaRPr sz="1900">
              <a:solidFill>
                <a:srgbClr val="000000"/>
              </a:solidFill>
              <a:latin typeface="Avenir"/>
              <a:ea typeface="Avenir"/>
              <a:cs typeface="Avenir"/>
              <a:sym typeface="Avenir"/>
            </a:endParaRPr>
          </a:p>
        </p:txBody>
      </p:sp>
      <p:sp>
        <p:nvSpPr>
          <p:cNvPr id="84" name="Google Shape;84;p17"/>
          <p:cNvSpPr txBox="1"/>
          <p:nvPr/>
        </p:nvSpPr>
        <p:spPr>
          <a:xfrm>
            <a:off x="310900" y="2668275"/>
            <a:ext cx="8723400" cy="2251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did you learn last week as you kept your promises?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problems did you have as you tried to keep your commitments?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can we do to help everyone keep weekly promises?</a:t>
            </a:r>
            <a:endParaRPr sz="2300">
              <a:latin typeface="Avenir"/>
              <a:ea typeface="Avenir"/>
              <a:cs typeface="Avenir"/>
              <a:sym typeface="Avenir"/>
            </a:endParaRPr>
          </a:p>
        </p:txBody>
      </p:sp>
      <p:pic>
        <p:nvPicPr>
          <p:cNvPr id="85" name="Google Shape;85;p17"/>
          <p:cNvPicPr preferRelativeResize="0"/>
          <p:nvPr/>
        </p:nvPicPr>
        <p:blipFill>
          <a:blip r:embed="rId3">
            <a:alphaModFix/>
          </a:blip>
          <a:stretch>
            <a:fillRect/>
          </a:stretch>
        </p:blipFill>
        <p:spPr>
          <a:xfrm>
            <a:off x="2613888" y="657100"/>
            <a:ext cx="4221014" cy="2052625"/>
          </a:xfrm>
          <a:prstGeom prst="rect">
            <a:avLst/>
          </a:prstGeom>
          <a:noFill/>
          <a:ln>
            <a:noFill/>
          </a:ln>
        </p:spPr>
      </p:pic>
      <p:sp>
        <p:nvSpPr>
          <p:cNvPr id="86" name="Google Shape;86;p17"/>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REPORT</a:t>
            </a:r>
            <a:endParaRPr b="1" sz="1800">
              <a:solidFill>
                <a:srgbClr val="FFEFDB"/>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nvSpPr>
        <p:spPr>
          <a:xfrm>
            <a:off x="4572000" y="508800"/>
            <a:ext cx="4462200" cy="39015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61950" lvl="0" marL="457200" rtl="0" algn="l">
              <a:lnSpc>
                <a:spcPct val="150000"/>
              </a:lnSpc>
              <a:spcBef>
                <a:spcPts val="0"/>
              </a:spcBef>
              <a:spcAft>
                <a:spcPts val="0"/>
              </a:spcAft>
              <a:buClr>
                <a:schemeClr val="dk1"/>
              </a:buClr>
              <a:buSzPts val="2100"/>
              <a:buFont typeface="Avenir"/>
              <a:buChar char="●"/>
            </a:pPr>
            <a:r>
              <a:rPr b="1" lang="en" sz="2100">
                <a:solidFill>
                  <a:schemeClr val="dk1"/>
                </a:solidFill>
                <a:latin typeface="Avenir"/>
                <a:ea typeface="Avenir"/>
                <a:cs typeface="Avenir"/>
                <a:sym typeface="Avenir"/>
              </a:rPr>
              <a:t>Would more trips to the fish market help John make more money?</a:t>
            </a:r>
            <a:endParaRPr b="1" sz="2100">
              <a:solidFill>
                <a:schemeClr val="dk1"/>
              </a:solidFill>
              <a:latin typeface="Avenir"/>
              <a:ea typeface="Avenir"/>
              <a:cs typeface="Avenir"/>
              <a:sym typeface="Avenir"/>
            </a:endParaRPr>
          </a:p>
          <a:p>
            <a:pPr indent="-361950" lvl="0" marL="457200" rtl="0" algn="l">
              <a:lnSpc>
                <a:spcPct val="150000"/>
              </a:lnSpc>
              <a:spcBef>
                <a:spcPts val="0"/>
              </a:spcBef>
              <a:spcAft>
                <a:spcPts val="0"/>
              </a:spcAft>
              <a:buClr>
                <a:schemeClr val="dk1"/>
              </a:buClr>
              <a:buSzPts val="2100"/>
              <a:buFont typeface="Avenir"/>
              <a:buChar char="●"/>
            </a:pPr>
            <a:r>
              <a:rPr b="1" lang="en" sz="2100">
                <a:solidFill>
                  <a:schemeClr val="dk1"/>
                </a:solidFill>
                <a:latin typeface="Avenir"/>
                <a:ea typeface="Avenir"/>
                <a:cs typeface="Avenir"/>
                <a:sym typeface="Avenir"/>
              </a:rPr>
              <a:t>Why should we find out what the full cost of our product or service is before we set the price?</a:t>
            </a:r>
            <a:endParaRPr b="1" sz="21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92" name="Google Shape;92;p18"/>
          <p:cNvSpPr txBox="1"/>
          <p:nvPr/>
        </p:nvSpPr>
        <p:spPr>
          <a:xfrm>
            <a:off x="310900" y="4110975"/>
            <a:ext cx="8723400" cy="8085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355600" lvl="0" marL="457200" rtl="0" algn="l">
              <a:lnSpc>
                <a:spcPct val="125000"/>
              </a:lnSpc>
              <a:spcBef>
                <a:spcPts val="0"/>
              </a:spcBef>
              <a:spcAft>
                <a:spcPts val="0"/>
              </a:spcAft>
              <a:buSzPts val="2000"/>
              <a:buFont typeface="Avenir"/>
              <a:buChar char="●"/>
            </a:pPr>
            <a:r>
              <a:rPr lang="en" sz="2000">
                <a:latin typeface="Avenir"/>
                <a:ea typeface="Avenir"/>
                <a:cs typeface="Avenir"/>
                <a:sym typeface="Avenir"/>
              </a:rPr>
              <a:t>Learn the four principles of Price.</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p:txBody>
      </p:sp>
      <p:sp>
        <p:nvSpPr>
          <p:cNvPr id="93" name="Google Shape;93;p18"/>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INTRODUCTION | LEARN</a:t>
            </a:r>
            <a:endParaRPr b="1" sz="1800">
              <a:solidFill>
                <a:srgbClr val="FFEFDB"/>
              </a:solidFill>
              <a:latin typeface="Avenir"/>
              <a:ea typeface="Avenir"/>
              <a:cs typeface="Avenir"/>
              <a:sym typeface="Avenir"/>
            </a:endParaRPr>
          </a:p>
        </p:txBody>
      </p:sp>
      <p:pic>
        <p:nvPicPr>
          <p:cNvPr id="94" name="Google Shape;94;p18"/>
          <p:cNvPicPr preferRelativeResize="0"/>
          <p:nvPr/>
        </p:nvPicPr>
        <p:blipFill rotWithShape="1">
          <a:blip r:embed="rId3">
            <a:alphaModFix/>
          </a:blip>
          <a:srcRect b="0" l="13415" r="23064" t="0"/>
          <a:stretch/>
        </p:blipFill>
        <p:spPr>
          <a:xfrm>
            <a:off x="0" y="512075"/>
            <a:ext cx="4572000" cy="359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nvSpPr>
        <p:spPr>
          <a:xfrm>
            <a:off x="310900" y="1152150"/>
            <a:ext cx="8723400" cy="3649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20 </a:t>
            </a:r>
            <a:r>
              <a:rPr lang="en" sz="2300">
                <a:latin typeface="Avenir"/>
                <a:ea typeface="Avenir"/>
                <a:cs typeface="Avenir"/>
                <a:sym typeface="Avenir"/>
              </a:rPr>
              <a:t>in your workbook to discuss following four paperwork forms:</a:t>
            </a:r>
            <a:endParaRPr sz="2300">
              <a:latin typeface="Avenir"/>
              <a:ea typeface="Avenir"/>
              <a:cs typeface="Avenir"/>
              <a:sym typeface="Avenir"/>
            </a:endParaRPr>
          </a:p>
          <a:p>
            <a:pPr indent="-374650" lvl="1" marL="914400" rtl="0" algn="l">
              <a:lnSpc>
                <a:spcPct val="125000"/>
              </a:lnSpc>
              <a:spcBef>
                <a:spcPts val="800"/>
              </a:spcBef>
              <a:spcAft>
                <a:spcPts val="0"/>
              </a:spcAft>
              <a:buSzPts val="2300"/>
              <a:buFont typeface="Avenir"/>
              <a:buChar char="○"/>
            </a:pPr>
            <a:r>
              <a:rPr lang="en" sz="2300">
                <a:latin typeface="Avenir"/>
                <a:ea typeface="Avenir"/>
                <a:cs typeface="Avenir"/>
                <a:sym typeface="Avenir"/>
              </a:rPr>
              <a:t>Current</a:t>
            </a:r>
            <a:endParaRPr sz="2300">
              <a:latin typeface="Avenir"/>
              <a:ea typeface="Avenir"/>
              <a:cs typeface="Avenir"/>
              <a:sym typeface="Avenir"/>
            </a:endParaRPr>
          </a:p>
          <a:p>
            <a:pPr indent="-374650" lvl="1" marL="914400" rtl="0" algn="l">
              <a:lnSpc>
                <a:spcPct val="125000"/>
              </a:lnSpc>
              <a:spcBef>
                <a:spcPts val="800"/>
              </a:spcBef>
              <a:spcAft>
                <a:spcPts val="0"/>
              </a:spcAft>
              <a:buSzPts val="2300"/>
              <a:buFont typeface="Avenir"/>
              <a:buChar char="○"/>
            </a:pPr>
            <a:r>
              <a:rPr lang="en" sz="2300">
                <a:latin typeface="Avenir"/>
                <a:ea typeface="Avenir"/>
                <a:cs typeface="Avenir"/>
                <a:sym typeface="Avenir"/>
              </a:rPr>
              <a:t>Reduce Costs</a:t>
            </a:r>
            <a:endParaRPr sz="2300">
              <a:latin typeface="Avenir"/>
              <a:ea typeface="Avenir"/>
              <a:cs typeface="Avenir"/>
              <a:sym typeface="Avenir"/>
            </a:endParaRPr>
          </a:p>
          <a:p>
            <a:pPr indent="-374650" lvl="1" marL="914400" rtl="0" algn="l">
              <a:lnSpc>
                <a:spcPct val="125000"/>
              </a:lnSpc>
              <a:spcBef>
                <a:spcPts val="800"/>
              </a:spcBef>
              <a:spcAft>
                <a:spcPts val="0"/>
              </a:spcAft>
              <a:buSzPts val="2300"/>
              <a:buFont typeface="Avenir"/>
              <a:buChar char="○"/>
            </a:pPr>
            <a:r>
              <a:rPr lang="en" sz="2300">
                <a:latin typeface="Avenir"/>
                <a:ea typeface="Avenir"/>
                <a:cs typeface="Avenir"/>
                <a:sym typeface="Avenir"/>
              </a:rPr>
              <a:t>Increase Prices</a:t>
            </a:r>
            <a:endParaRPr sz="2300">
              <a:latin typeface="Avenir"/>
              <a:ea typeface="Avenir"/>
              <a:cs typeface="Avenir"/>
              <a:sym typeface="Avenir"/>
            </a:endParaRPr>
          </a:p>
          <a:p>
            <a:pPr indent="-374650" lvl="1" marL="914400" rtl="0" algn="l">
              <a:lnSpc>
                <a:spcPct val="125000"/>
              </a:lnSpc>
              <a:spcBef>
                <a:spcPts val="800"/>
              </a:spcBef>
              <a:spcAft>
                <a:spcPts val="0"/>
              </a:spcAft>
              <a:buSzPts val="2300"/>
              <a:buFont typeface="Avenir"/>
              <a:buChar char="○"/>
            </a:pPr>
            <a:r>
              <a:rPr lang="en" sz="2300">
                <a:latin typeface="Avenir"/>
                <a:ea typeface="Avenir"/>
                <a:cs typeface="Avenir"/>
                <a:sym typeface="Avenir"/>
              </a:rPr>
              <a:t>Reduce Costs &amp; Increase Price</a:t>
            </a:r>
            <a:endParaRPr sz="2300">
              <a:latin typeface="Avenir"/>
              <a:ea typeface="Avenir"/>
              <a:cs typeface="Avenir"/>
              <a:sym typeface="Avenir"/>
            </a:endParaRPr>
          </a:p>
        </p:txBody>
      </p:sp>
      <p:sp>
        <p:nvSpPr>
          <p:cNvPr id="100" name="Google Shape;100;p1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COST OF YOUR PRODUCT OR SERVICE</a:t>
            </a:r>
            <a:endParaRPr b="1" sz="2100">
              <a:latin typeface="Avenir"/>
              <a:ea typeface="Avenir"/>
              <a:cs typeface="Avenir"/>
              <a:sym typeface="Avenir"/>
            </a:endParaRPr>
          </a:p>
        </p:txBody>
      </p:sp>
      <p:sp>
        <p:nvSpPr>
          <p:cNvPr id="101" name="Google Shape;101;p19"/>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1 | LEARN</a:t>
            </a:r>
            <a:endParaRPr b="1" sz="1800">
              <a:solidFill>
                <a:srgbClr val="FFEFDB"/>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nvSpPr>
        <p:spPr>
          <a:xfrm>
            <a:off x="310900" y="1152150"/>
            <a:ext cx="8723400" cy="14688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Let’s look at the </a:t>
            </a:r>
            <a:r>
              <a:rPr b="1" lang="en" sz="2300">
                <a:latin typeface="Avenir"/>
                <a:ea typeface="Avenir"/>
                <a:cs typeface="Avenir"/>
                <a:sym typeface="Avenir"/>
              </a:rPr>
              <a:t>Current </a:t>
            </a:r>
            <a:r>
              <a:rPr lang="en" sz="2300">
                <a:latin typeface="Avenir"/>
                <a:ea typeface="Avenir"/>
                <a:cs typeface="Avenir"/>
                <a:sym typeface="Avenir"/>
              </a:rPr>
              <a:t>log and statement and answer some questions.</a:t>
            </a:r>
            <a:endParaRPr sz="2300">
              <a:latin typeface="Avenir"/>
              <a:ea typeface="Avenir"/>
              <a:cs typeface="Avenir"/>
              <a:sym typeface="Avenir"/>
            </a:endParaRPr>
          </a:p>
        </p:txBody>
      </p:sp>
      <p:sp>
        <p:nvSpPr>
          <p:cNvPr id="107" name="Google Shape;107;p2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COST OF YOUR PRODUCT OR SERVICE</a:t>
            </a:r>
            <a:endParaRPr b="1" sz="2100">
              <a:latin typeface="Avenir"/>
              <a:ea typeface="Avenir"/>
              <a:cs typeface="Avenir"/>
              <a:sym typeface="Avenir"/>
            </a:endParaRPr>
          </a:p>
        </p:txBody>
      </p:sp>
      <p:sp>
        <p:nvSpPr>
          <p:cNvPr id="108" name="Google Shape;108;p20"/>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1 | LEARN</a:t>
            </a:r>
            <a:endParaRPr b="1" sz="1800">
              <a:solidFill>
                <a:srgbClr val="FFEFDB"/>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COST OF YOUR PRODUCT OR SERVICE</a:t>
            </a:r>
            <a:endParaRPr b="1" sz="2100">
              <a:latin typeface="Avenir"/>
              <a:ea typeface="Avenir"/>
              <a:cs typeface="Avenir"/>
              <a:sym typeface="Avenir"/>
            </a:endParaRPr>
          </a:p>
        </p:txBody>
      </p:sp>
      <p:sp>
        <p:nvSpPr>
          <p:cNvPr id="114" name="Google Shape;114;p21"/>
          <p:cNvSpPr/>
          <p:nvPr/>
        </p:nvSpPr>
        <p:spPr>
          <a:xfrm>
            <a:off x="0" y="0"/>
            <a:ext cx="9144000" cy="508800"/>
          </a:xfrm>
          <a:prstGeom prst="rect">
            <a:avLst/>
          </a:prstGeom>
          <a:solidFill>
            <a:srgbClr val="0092B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6: PRICE			    	   				   		   	    PRINCIPLE 1 | LEARN</a:t>
            </a:r>
            <a:endParaRPr b="1" sz="1800">
              <a:solidFill>
                <a:srgbClr val="FFEFDB"/>
              </a:solidFill>
              <a:latin typeface="Avenir"/>
              <a:ea typeface="Avenir"/>
              <a:cs typeface="Avenir"/>
              <a:sym typeface="Avenir"/>
            </a:endParaRPr>
          </a:p>
        </p:txBody>
      </p:sp>
      <p:pic>
        <p:nvPicPr>
          <p:cNvPr id="115" name="Google Shape;115;p21"/>
          <p:cNvPicPr preferRelativeResize="0"/>
          <p:nvPr/>
        </p:nvPicPr>
        <p:blipFill>
          <a:blip r:embed="rId3">
            <a:alphaModFix/>
          </a:blip>
          <a:stretch>
            <a:fillRect/>
          </a:stretch>
        </p:blipFill>
        <p:spPr>
          <a:xfrm>
            <a:off x="1340929" y="1263725"/>
            <a:ext cx="6462154" cy="36557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