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3">
          <p15:clr>
            <a:srgbClr val="A4A3A4"/>
          </p15:clr>
        </p15:guide>
        <p15:guide id="2" pos="2880">
          <p15:clr>
            <a:srgbClr val="A4A3A4"/>
          </p15:clr>
        </p15:guide>
        <p15:guide id="3" pos="196">
          <p15:clr>
            <a:srgbClr val="9AA0A6"/>
          </p15:clr>
        </p15:guide>
        <p15:guide id="4" pos="288">
          <p15:clr>
            <a:srgbClr val="9AA0A6"/>
          </p15:clr>
        </p15:guide>
        <p15:guide id="5" pos="75">
          <p15:clr>
            <a:srgbClr val="9AA0A6"/>
          </p15:clr>
        </p15:guide>
        <p15:guide id="6" pos="5691">
          <p15:clr>
            <a:srgbClr val="9AA0A6"/>
          </p15:clr>
        </p15:guide>
        <p15:guide id="7" orient="horz" pos="3099">
          <p15:clr>
            <a:srgbClr val="9AA0A6"/>
          </p15:clr>
        </p15:guide>
        <p15:guide id="8" orient="horz" pos="75">
          <p15:clr>
            <a:srgbClr val="9AA0A6"/>
          </p15:clr>
        </p15:guide>
        <p15:guide id="9" orient="horz" pos="726">
          <p15:clr>
            <a:srgbClr val="9AA0A6"/>
          </p15:clr>
        </p15:guide>
        <p15:guide id="10" orient="horz" pos="2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3" orient="horz"/>
        <p:guide pos="2880"/>
        <p:guide pos="196"/>
        <p:guide pos="288"/>
        <p:guide pos="75"/>
        <p:guide pos="5691"/>
        <p:guide pos="3099" orient="horz"/>
        <p:guide pos="75" orient="horz"/>
        <p:guide pos="726" orient="horz"/>
        <p:guide pos="276"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d82045ce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d82045ce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d8d28fa0d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d8d28fa0d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8d28fa0d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d8d28fa0d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 in a notebook,</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d8d28fa0d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d8d28fa0d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d8d28fa0d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d8d28fa0d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d8d28fa0d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d8d28fa0d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d8d28fa0d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d8d28fa0d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d8d28fa0d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d8d28fa0d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d8d28fa0d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d8d28fa0d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d8d28fa0d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d8d28fa0d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d8d28fa0d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d8d28fa0d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d82045cec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d82045cec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d8d28fa0d7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d8d28fa0d7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d8d28fa0d7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d8d28fa0d7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d8d28fa0d7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d8d28fa0d7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d8d28fa0d7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d8d28fa0d7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d8d28fa0d7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d8d28fa0d7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d8d28fa0d7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d8d28fa0d7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d8d28fa0d7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d8d28fa0d7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d8d28fa0d7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d8d28fa0d7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7b438d5f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7b438d5f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d82045cec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d82045cecb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d82045cecb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d82045cecb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d82045cecb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d82045cecb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d8d28fa0d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d8d28fa0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b68fab39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b68fab39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da7d0f14c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da7d0f14c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d8d28fa0d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d8d28fa0d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Cut the word “act” since they are not being asked to do anything.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222"/>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9600" y="76201"/>
            <a:ext cx="3017519" cy="694030"/>
          </a:xfrm>
          <a:prstGeom prst="rect">
            <a:avLst/>
          </a:prstGeom>
          <a:noFill/>
          <a:ln>
            <a:noFill/>
          </a:ln>
        </p:spPr>
      </p:pic>
      <p:pic>
        <p:nvPicPr>
          <p:cNvPr id="55" name="Google Shape;55;p13"/>
          <p:cNvPicPr preferRelativeResize="0"/>
          <p:nvPr/>
        </p:nvPicPr>
        <p:blipFill rotWithShape="1">
          <a:blip r:embed="rId4">
            <a:alphaModFix/>
          </a:blip>
          <a:srcRect b="8959" l="0" r="0" t="22122"/>
          <a:stretch/>
        </p:blipFill>
        <p:spPr>
          <a:xfrm>
            <a:off x="0" y="770225"/>
            <a:ext cx="9144000" cy="4184599"/>
          </a:xfrm>
          <a:prstGeom prst="rect">
            <a:avLst/>
          </a:prstGeom>
          <a:noFill/>
          <a:ln>
            <a:noFill/>
          </a:ln>
        </p:spPr>
      </p:pic>
      <p:pic>
        <p:nvPicPr>
          <p:cNvPr id="56" name="Google Shape;56;p13"/>
          <p:cNvPicPr preferRelativeResize="0"/>
          <p:nvPr/>
        </p:nvPicPr>
        <p:blipFill rotWithShape="1">
          <a:blip r:embed="rId5">
            <a:alphaModFix/>
          </a:blip>
          <a:srcRect b="0" l="69" r="0" t="40334"/>
          <a:stretch/>
        </p:blipFill>
        <p:spPr>
          <a:xfrm flipH="1" rot="10800000">
            <a:off x="0" y="4054224"/>
            <a:ext cx="9144003" cy="900601"/>
          </a:xfrm>
          <a:prstGeom prst="rect">
            <a:avLst/>
          </a:prstGeom>
          <a:noFill/>
          <a:ln>
            <a:noFill/>
          </a:ln>
        </p:spPr>
      </p:pic>
      <p:sp>
        <p:nvSpPr>
          <p:cNvPr id="57" name="Google Shape;57;p13"/>
          <p:cNvSpPr txBox="1"/>
          <p:nvPr/>
        </p:nvSpPr>
        <p:spPr>
          <a:xfrm>
            <a:off x="6589850" y="76200"/>
            <a:ext cx="2444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EFDB"/>
                </a:solidFill>
                <a:latin typeface="Avenir"/>
                <a:ea typeface="Avenir"/>
                <a:cs typeface="Avenir"/>
                <a:sym typeface="Avenir"/>
              </a:rPr>
              <a:t>UNIT 7: PROCESS</a:t>
            </a:r>
            <a:endParaRPr sz="2200">
              <a:solidFill>
                <a:srgbClr val="FFEFDB"/>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2"/>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1 | LEARN</a:t>
            </a:r>
            <a:endParaRPr b="1" sz="1800">
              <a:solidFill>
                <a:srgbClr val="FFEFDB"/>
              </a:solidFill>
              <a:latin typeface="Avenir"/>
              <a:ea typeface="Avenir"/>
              <a:cs typeface="Avenir"/>
              <a:sym typeface="Avenir"/>
            </a:endParaRPr>
          </a:p>
        </p:txBody>
      </p:sp>
      <p:sp>
        <p:nvSpPr>
          <p:cNvPr id="123" name="Google Shape;123;p22"/>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YOUR PROCESS </a:t>
            </a:r>
            <a:endParaRPr b="1" sz="2100">
              <a:latin typeface="Avenir"/>
              <a:ea typeface="Avenir"/>
              <a:cs typeface="Avenir"/>
              <a:sym typeface="Avenir"/>
            </a:endParaRPr>
          </a:p>
        </p:txBody>
      </p:sp>
      <p:sp>
        <p:nvSpPr>
          <p:cNvPr id="124" name="Google Shape;124;p22"/>
          <p:cNvSpPr txBox="1"/>
          <p:nvPr/>
        </p:nvSpPr>
        <p:spPr>
          <a:xfrm>
            <a:off x="310900" y="1152150"/>
            <a:ext cx="8723400" cy="16263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Banana Chips: </a:t>
            </a:r>
            <a:r>
              <a:rPr b="1" lang="en" sz="2300">
                <a:solidFill>
                  <a:schemeClr val="dk1"/>
                </a:solidFill>
                <a:latin typeface="Avenir"/>
                <a:ea typeface="Avenir"/>
                <a:cs typeface="Avenir"/>
                <a:sym typeface="Avenir"/>
              </a:rPr>
              <a:t>another example of a business process.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125" name="Google Shape;125;p22"/>
          <p:cNvPicPr preferRelativeResize="0"/>
          <p:nvPr/>
        </p:nvPicPr>
        <p:blipFill>
          <a:blip r:embed="rId3">
            <a:alphaModFix/>
          </a:blip>
          <a:stretch>
            <a:fillRect/>
          </a:stretch>
        </p:blipFill>
        <p:spPr>
          <a:xfrm>
            <a:off x="114288" y="2667475"/>
            <a:ext cx="8915424" cy="20717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1 | LEARN</a:t>
            </a:r>
            <a:endParaRPr b="1" sz="1800">
              <a:solidFill>
                <a:srgbClr val="FFEFDB"/>
              </a:solidFill>
              <a:latin typeface="Avenir"/>
              <a:ea typeface="Avenir"/>
              <a:cs typeface="Avenir"/>
              <a:sym typeface="Avenir"/>
            </a:endParaRPr>
          </a:p>
        </p:txBody>
      </p:sp>
      <p:sp>
        <p:nvSpPr>
          <p:cNvPr id="131" name="Google Shape;131;p23"/>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YOUR PROCESS </a:t>
            </a:r>
            <a:endParaRPr b="1" sz="2100">
              <a:latin typeface="Avenir"/>
              <a:ea typeface="Avenir"/>
              <a:cs typeface="Avenir"/>
              <a:sym typeface="Avenir"/>
            </a:endParaRPr>
          </a:p>
        </p:txBody>
      </p:sp>
      <p:sp>
        <p:nvSpPr>
          <p:cNvPr id="132" name="Google Shape;132;p23"/>
          <p:cNvSpPr txBox="1"/>
          <p:nvPr/>
        </p:nvSpPr>
        <p:spPr>
          <a:xfrm>
            <a:off x="310900" y="1152150"/>
            <a:ext cx="8723400" cy="1125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What are the steps in the banana chips business shown?</a:t>
            </a:r>
            <a:r>
              <a:rPr b="1" lang="en" sz="2300">
                <a:solidFill>
                  <a:schemeClr val="dk1"/>
                </a:solidFill>
                <a:latin typeface="Avenir"/>
                <a:ea typeface="Avenir"/>
                <a:cs typeface="Avenir"/>
                <a:sym typeface="Avenir"/>
              </a:rPr>
              <a:t>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133" name="Google Shape;133;p23"/>
          <p:cNvSpPr txBox="1"/>
          <p:nvPr/>
        </p:nvSpPr>
        <p:spPr>
          <a:xfrm>
            <a:off x="310900" y="2278050"/>
            <a:ext cx="8723400" cy="21411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25000"/>
              </a:lnSpc>
              <a:spcBef>
                <a:spcPts val="800"/>
              </a:spcBef>
              <a:spcAft>
                <a:spcPts val="0"/>
              </a:spcAft>
              <a:buClr>
                <a:schemeClr val="dk1"/>
              </a:buClr>
              <a:buSzPts val="2300"/>
              <a:buFont typeface="Avenir"/>
              <a:buChar char="●"/>
            </a:pPr>
            <a:r>
              <a:rPr lang="en" sz="2300">
                <a:solidFill>
                  <a:schemeClr val="dk1"/>
                </a:solidFill>
                <a:latin typeface="Avenir"/>
                <a:ea typeface="Avenir"/>
                <a:cs typeface="Avenir"/>
                <a:sym typeface="Avenir"/>
              </a:rPr>
              <a:t>On </a:t>
            </a:r>
            <a:r>
              <a:rPr b="1" lang="en" sz="2300">
                <a:solidFill>
                  <a:schemeClr val="dk1"/>
                </a:solidFill>
                <a:latin typeface="Avenir"/>
                <a:ea typeface="Avenir"/>
                <a:cs typeface="Avenir"/>
                <a:sym typeface="Avenir"/>
              </a:rPr>
              <a:t>page 25</a:t>
            </a:r>
            <a:r>
              <a:rPr lang="en" sz="2300">
                <a:solidFill>
                  <a:schemeClr val="dk1"/>
                </a:solidFill>
                <a:latin typeface="Avenir"/>
                <a:ea typeface="Avenir"/>
                <a:cs typeface="Avenir"/>
                <a:sym typeface="Avenir"/>
              </a:rPr>
              <a:t> of your workbook or in a notebook, write or draw your current process for getting your product or service from raw material to the market</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4"/>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2 | LEARN</a:t>
            </a:r>
            <a:endParaRPr b="1" sz="1800">
              <a:solidFill>
                <a:srgbClr val="FFEFDB"/>
              </a:solidFill>
              <a:latin typeface="Avenir"/>
              <a:ea typeface="Avenir"/>
              <a:cs typeface="Avenir"/>
              <a:sym typeface="Avenir"/>
            </a:endParaRPr>
          </a:p>
        </p:txBody>
      </p:sp>
      <p:sp>
        <p:nvSpPr>
          <p:cNvPr id="139" name="Google Shape;139;p24"/>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CONSTANTLY IMPROVE YOUR PROCESS</a:t>
            </a:r>
            <a:r>
              <a:rPr b="1" lang="en" sz="2100">
                <a:latin typeface="Avenir"/>
                <a:ea typeface="Avenir"/>
                <a:cs typeface="Avenir"/>
                <a:sym typeface="Avenir"/>
              </a:rPr>
              <a:t> </a:t>
            </a:r>
            <a:endParaRPr b="1" sz="2100">
              <a:latin typeface="Avenir"/>
              <a:ea typeface="Avenir"/>
              <a:cs typeface="Avenir"/>
              <a:sym typeface="Avenir"/>
            </a:endParaRPr>
          </a:p>
        </p:txBody>
      </p:sp>
      <p:sp>
        <p:nvSpPr>
          <p:cNvPr id="140" name="Google Shape;140;p24"/>
          <p:cNvSpPr txBox="1"/>
          <p:nvPr/>
        </p:nvSpPr>
        <p:spPr>
          <a:xfrm>
            <a:off x="310900" y="1152150"/>
            <a:ext cx="8723400" cy="11259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800"/>
              </a:spcBef>
              <a:spcAft>
                <a:spcPts val="0"/>
              </a:spcAft>
              <a:buNone/>
            </a:pPr>
            <a:r>
              <a:rPr b="1" lang="en" sz="2000">
                <a:latin typeface="Avenir"/>
                <a:ea typeface="Avenir"/>
                <a:cs typeface="Avenir"/>
                <a:sym typeface="Avenir"/>
              </a:rPr>
              <a:t>CODE</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0" lvl="0" marL="0" rtl="0" algn="ctr">
              <a:lnSpc>
                <a:spcPct val="150000"/>
              </a:lnSpc>
              <a:spcBef>
                <a:spcPts val="0"/>
              </a:spcBef>
              <a:spcAft>
                <a:spcPts val="0"/>
              </a:spcAft>
              <a:buNone/>
            </a:pPr>
            <a:r>
              <a:rPr b="1" lang="en" sz="2300">
                <a:solidFill>
                  <a:schemeClr val="dk1"/>
                </a:solidFill>
                <a:latin typeface="Avenir"/>
                <a:ea typeface="Avenir"/>
                <a:cs typeface="Avenir"/>
                <a:sym typeface="Avenir"/>
              </a:rPr>
              <a:t>A business has many processes. </a:t>
            </a:r>
            <a:endParaRPr b="1"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300">
                <a:solidFill>
                  <a:schemeClr val="dk1"/>
                </a:solidFill>
                <a:latin typeface="Avenir"/>
                <a:ea typeface="Avenir"/>
                <a:cs typeface="Avenir"/>
                <a:sym typeface="Avenir"/>
              </a:rPr>
              <a:t>How we make the product or service.</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300">
                <a:solidFill>
                  <a:schemeClr val="dk1"/>
                </a:solidFill>
                <a:latin typeface="Avenir"/>
                <a:ea typeface="Avenir"/>
                <a:cs typeface="Avenir"/>
                <a:sym typeface="Avenir"/>
              </a:rPr>
              <a:t>How we market (online, signs, face to face, etc.).</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300">
                <a:solidFill>
                  <a:schemeClr val="dk1"/>
                </a:solidFill>
                <a:latin typeface="Avenir"/>
                <a:ea typeface="Avenir"/>
                <a:cs typeface="Avenir"/>
                <a:sym typeface="Avenir"/>
              </a:rPr>
              <a:t>How we charge (cash, credit card, phone minutes, etc.).</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300">
                <a:solidFill>
                  <a:schemeClr val="dk1"/>
                </a:solidFill>
                <a:latin typeface="Avenir"/>
                <a:ea typeface="Avenir"/>
                <a:cs typeface="Avenir"/>
                <a:sym typeface="Avenir"/>
              </a:rPr>
              <a:t>How we deliver the product (online, store, house to house, etc.).</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300">
                <a:solidFill>
                  <a:schemeClr val="dk1"/>
                </a:solidFill>
                <a:latin typeface="Avenir"/>
                <a:ea typeface="Avenir"/>
                <a:cs typeface="Avenir"/>
                <a:sym typeface="Avenir"/>
              </a:rPr>
              <a:t>What are some other process in your business?</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2 | LEARN</a:t>
            </a:r>
            <a:endParaRPr b="1" sz="1800">
              <a:solidFill>
                <a:srgbClr val="FFEFDB"/>
              </a:solidFill>
              <a:latin typeface="Avenir"/>
              <a:ea typeface="Avenir"/>
              <a:cs typeface="Avenir"/>
              <a:sym typeface="Avenir"/>
            </a:endParaRPr>
          </a:p>
        </p:txBody>
      </p:sp>
      <p:sp>
        <p:nvSpPr>
          <p:cNvPr id="146" name="Google Shape;146;p25"/>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CONSTANTLY IMPROVE YOUR PROCESS </a:t>
            </a:r>
            <a:endParaRPr b="1" sz="2100">
              <a:latin typeface="Avenir"/>
              <a:ea typeface="Avenir"/>
              <a:cs typeface="Avenir"/>
              <a:sym typeface="Avenir"/>
            </a:endParaRPr>
          </a:p>
        </p:txBody>
      </p:sp>
      <p:sp>
        <p:nvSpPr>
          <p:cNvPr id="147" name="Google Shape;147;p25"/>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300">
                <a:solidFill>
                  <a:schemeClr val="dk1"/>
                </a:solidFill>
                <a:latin typeface="Avenir"/>
                <a:ea typeface="Avenir"/>
                <a:cs typeface="Avenir"/>
                <a:sym typeface="Avenir"/>
              </a:rPr>
              <a:t>For obtaining our product or service:</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Do we have several suppliers?</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Where do we get our raw materials?</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Can we improve transportation or delivery?</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6"/>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2 | LEARN</a:t>
            </a:r>
            <a:endParaRPr b="1" sz="1800">
              <a:solidFill>
                <a:srgbClr val="FFEFDB"/>
              </a:solidFill>
              <a:latin typeface="Avenir"/>
              <a:ea typeface="Avenir"/>
              <a:cs typeface="Avenir"/>
              <a:sym typeface="Avenir"/>
            </a:endParaRPr>
          </a:p>
        </p:txBody>
      </p:sp>
      <p:sp>
        <p:nvSpPr>
          <p:cNvPr id="153" name="Google Shape;153;p26"/>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CONSTANTLY IMPROVE YOUR PROCESS </a:t>
            </a:r>
            <a:endParaRPr b="1" sz="2100">
              <a:latin typeface="Avenir"/>
              <a:ea typeface="Avenir"/>
              <a:cs typeface="Avenir"/>
              <a:sym typeface="Avenir"/>
            </a:endParaRPr>
          </a:p>
        </p:txBody>
      </p:sp>
      <p:sp>
        <p:nvSpPr>
          <p:cNvPr id="154" name="Google Shape;154;p26"/>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300">
                <a:solidFill>
                  <a:schemeClr val="dk1"/>
                </a:solidFill>
                <a:latin typeface="Avenir"/>
                <a:ea typeface="Avenir"/>
                <a:cs typeface="Avenir"/>
                <a:sym typeface="Avenir"/>
              </a:rPr>
              <a:t>For making or improving our product or service</a:t>
            </a:r>
            <a:r>
              <a:rPr lang="en" sz="2300">
                <a:solidFill>
                  <a:schemeClr val="dk1"/>
                </a:solidFill>
                <a:latin typeface="Avenir"/>
                <a:ea typeface="Avenir"/>
                <a:cs typeface="Avenir"/>
                <a:sym typeface="Avenir"/>
              </a:rPr>
              <a:t>:</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How do we add value?</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Are we closer, cleaner or faster for the customer than our competition?</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7"/>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2 | LEARN</a:t>
            </a:r>
            <a:endParaRPr b="1" sz="1800">
              <a:solidFill>
                <a:srgbClr val="FFEFDB"/>
              </a:solidFill>
              <a:latin typeface="Avenir"/>
              <a:ea typeface="Avenir"/>
              <a:cs typeface="Avenir"/>
              <a:sym typeface="Avenir"/>
            </a:endParaRPr>
          </a:p>
        </p:txBody>
      </p:sp>
      <p:sp>
        <p:nvSpPr>
          <p:cNvPr id="160" name="Google Shape;160;p27"/>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CONSTANTLY IMPROVE YOUR PROCESS </a:t>
            </a:r>
            <a:endParaRPr b="1" sz="2100">
              <a:latin typeface="Avenir"/>
              <a:ea typeface="Avenir"/>
              <a:cs typeface="Avenir"/>
              <a:sym typeface="Avenir"/>
            </a:endParaRPr>
          </a:p>
        </p:txBody>
      </p:sp>
      <p:sp>
        <p:nvSpPr>
          <p:cNvPr id="161" name="Google Shape;161;p27"/>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300">
                <a:solidFill>
                  <a:schemeClr val="dk1"/>
                </a:solidFill>
                <a:latin typeface="Avenir"/>
                <a:ea typeface="Avenir"/>
                <a:cs typeface="Avenir"/>
                <a:sym typeface="Avenir"/>
              </a:rPr>
              <a:t>For promoting or marketing our product or service</a:t>
            </a:r>
            <a:r>
              <a:rPr lang="en" sz="2300">
                <a:solidFill>
                  <a:schemeClr val="dk1"/>
                </a:solidFill>
                <a:latin typeface="Avenir"/>
                <a:ea typeface="Avenir"/>
                <a:cs typeface="Avenir"/>
                <a:sym typeface="Avenir"/>
              </a:rPr>
              <a:t>:</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Could we package it better?</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Could we sell in bulk?</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Could we clean our area more?</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2 | LEARN</a:t>
            </a:r>
            <a:endParaRPr b="1" sz="1800">
              <a:solidFill>
                <a:srgbClr val="FFEFDB"/>
              </a:solidFill>
              <a:latin typeface="Avenir"/>
              <a:ea typeface="Avenir"/>
              <a:cs typeface="Avenir"/>
              <a:sym typeface="Avenir"/>
            </a:endParaRPr>
          </a:p>
        </p:txBody>
      </p:sp>
      <p:sp>
        <p:nvSpPr>
          <p:cNvPr id="167" name="Google Shape;167;p28"/>
          <p:cNvSpPr txBox="1"/>
          <p:nvPr/>
        </p:nvSpPr>
        <p:spPr>
          <a:xfrm>
            <a:off x="310900" y="438900"/>
            <a:ext cx="8723400" cy="68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CONSTANTLY IMPROVE YOUR PROCESS </a:t>
            </a:r>
            <a:endParaRPr b="1" sz="2100">
              <a:latin typeface="Avenir"/>
              <a:ea typeface="Avenir"/>
              <a:cs typeface="Avenir"/>
              <a:sym typeface="Avenir"/>
            </a:endParaRPr>
          </a:p>
        </p:txBody>
      </p:sp>
      <p:sp>
        <p:nvSpPr>
          <p:cNvPr id="168" name="Google Shape;168;p28"/>
          <p:cNvSpPr txBox="1"/>
          <p:nvPr/>
        </p:nvSpPr>
        <p:spPr>
          <a:xfrm>
            <a:off x="310900" y="1152150"/>
            <a:ext cx="8693700" cy="2094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300">
                <a:solidFill>
                  <a:schemeClr val="dk1"/>
                </a:solidFill>
                <a:latin typeface="Avenir"/>
                <a:ea typeface="Avenir"/>
                <a:cs typeface="Avenir"/>
                <a:sym typeface="Avenir"/>
              </a:rPr>
              <a:t>How do customers pay for our product or service</a:t>
            </a:r>
            <a:r>
              <a:rPr lang="en" sz="2300">
                <a:solidFill>
                  <a:schemeClr val="dk1"/>
                </a:solidFill>
                <a:latin typeface="Avenir"/>
                <a:ea typeface="Avenir"/>
                <a:cs typeface="Avenir"/>
                <a:sym typeface="Avenir"/>
              </a:rPr>
              <a:t>:</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Can customers use credit cards?</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Can they get legal receipts?</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169" name="Google Shape;169;p28"/>
          <p:cNvSpPr txBox="1"/>
          <p:nvPr/>
        </p:nvSpPr>
        <p:spPr>
          <a:xfrm>
            <a:off x="310900" y="3198075"/>
            <a:ext cx="8723400" cy="1721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000">
                <a:solidFill>
                  <a:schemeClr val="dk1"/>
                </a:solidFill>
                <a:latin typeface="Avenir"/>
                <a:ea typeface="Avenir"/>
                <a:cs typeface="Avenir"/>
                <a:sym typeface="Avenir"/>
              </a:rPr>
              <a:t>Turn to </a:t>
            </a:r>
            <a:r>
              <a:rPr b="1" lang="en" sz="2000">
                <a:solidFill>
                  <a:schemeClr val="dk1"/>
                </a:solidFill>
                <a:latin typeface="Avenir"/>
                <a:ea typeface="Avenir"/>
                <a:cs typeface="Avenir"/>
                <a:sym typeface="Avenir"/>
              </a:rPr>
              <a:t>page 25 </a:t>
            </a:r>
            <a:r>
              <a:rPr lang="en" sz="2000">
                <a:solidFill>
                  <a:schemeClr val="dk1"/>
                </a:solidFill>
                <a:latin typeface="Avenir"/>
                <a:ea typeface="Avenir"/>
                <a:cs typeface="Avenir"/>
                <a:sym typeface="Avenir"/>
              </a:rPr>
              <a:t>of your workbook or in your notebook. Pick one or two of the steps on your process and write down a way you could improve that step.</a:t>
            </a:r>
            <a:endParaRPr sz="20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9"/>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3 | LEARN</a:t>
            </a:r>
            <a:endParaRPr b="1" sz="1800">
              <a:solidFill>
                <a:srgbClr val="FFEFDB"/>
              </a:solidFill>
              <a:latin typeface="Avenir"/>
              <a:ea typeface="Avenir"/>
              <a:cs typeface="Avenir"/>
              <a:sym typeface="Avenir"/>
            </a:endParaRPr>
          </a:p>
        </p:txBody>
      </p:sp>
      <p:sp>
        <p:nvSpPr>
          <p:cNvPr id="175" name="Google Shape;175;p29"/>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HIRE SLOW &amp; FIRE WHEN NECESSARY </a:t>
            </a:r>
            <a:endParaRPr b="1" sz="2100">
              <a:latin typeface="Avenir"/>
              <a:ea typeface="Avenir"/>
              <a:cs typeface="Avenir"/>
              <a:sym typeface="Avenir"/>
            </a:endParaRPr>
          </a:p>
        </p:txBody>
      </p:sp>
      <p:pic>
        <p:nvPicPr>
          <p:cNvPr id="176" name="Google Shape;176;p29"/>
          <p:cNvPicPr preferRelativeResize="0"/>
          <p:nvPr/>
        </p:nvPicPr>
        <p:blipFill rotWithShape="1">
          <a:blip r:embed="rId3">
            <a:alphaModFix/>
          </a:blip>
          <a:srcRect b="5615" l="0" r="0" t="0"/>
          <a:stretch/>
        </p:blipFill>
        <p:spPr>
          <a:xfrm>
            <a:off x="3134259" y="1152300"/>
            <a:ext cx="2850940" cy="37349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0"/>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3 | LEARN</a:t>
            </a:r>
            <a:endParaRPr b="1" sz="1800">
              <a:solidFill>
                <a:srgbClr val="FFEFDB"/>
              </a:solidFill>
              <a:latin typeface="Avenir"/>
              <a:ea typeface="Avenir"/>
              <a:cs typeface="Avenir"/>
              <a:sym typeface="Avenir"/>
            </a:endParaRPr>
          </a:p>
        </p:txBody>
      </p:sp>
      <p:sp>
        <p:nvSpPr>
          <p:cNvPr id="182" name="Google Shape;182;p30"/>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HIRE SLOW &amp; FIRE WHEN NECESSARY</a:t>
            </a:r>
            <a:r>
              <a:rPr b="1" lang="en" sz="2100">
                <a:latin typeface="Avenir"/>
                <a:ea typeface="Avenir"/>
                <a:cs typeface="Avenir"/>
                <a:sym typeface="Avenir"/>
              </a:rPr>
              <a:t> </a:t>
            </a:r>
            <a:endParaRPr b="1" sz="2100">
              <a:latin typeface="Avenir"/>
              <a:ea typeface="Avenir"/>
              <a:cs typeface="Avenir"/>
              <a:sym typeface="Avenir"/>
            </a:endParaRPr>
          </a:p>
        </p:txBody>
      </p:sp>
      <p:sp>
        <p:nvSpPr>
          <p:cNvPr id="183" name="Google Shape;183;p30"/>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What can Sara do to resolve the problems with Rana?</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When should Sara fire Rana?</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Can you fire relatives and friends?</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When should you hire an employee?</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1"/>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3 | LEARN</a:t>
            </a:r>
            <a:endParaRPr b="1" sz="1800">
              <a:solidFill>
                <a:srgbClr val="FFEFDB"/>
              </a:solidFill>
              <a:latin typeface="Avenir"/>
              <a:ea typeface="Avenir"/>
              <a:cs typeface="Avenir"/>
              <a:sym typeface="Avenir"/>
            </a:endParaRPr>
          </a:p>
        </p:txBody>
      </p:sp>
      <p:sp>
        <p:nvSpPr>
          <p:cNvPr id="189" name="Google Shape;189;p31"/>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HIRE SLOW &amp; FIRE WHEN NECESSARY </a:t>
            </a:r>
            <a:endParaRPr b="1" sz="2100">
              <a:latin typeface="Avenir"/>
              <a:ea typeface="Avenir"/>
              <a:cs typeface="Avenir"/>
              <a:sym typeface="Avenir"/>
            </a:endParaRPr>
          </a:p>
        </p:txBody>
      </p:sp>
      <p:sp>
        <p:nvSpPr>
          <p:cNvPr id="190" name="Google Shape;190;p31"/>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25000"/>
              </a:lnSpc>
              <a:spcBef>
                <a:spcPts val="800"/>
              </a:spcBef>
              <a:spcAft>
                <a:spcPts val="0"/>
              </a:spcAft>
              <a:buClr>
                <a:schemeClr val="dk1"/>
              </a:buClr>
              <a:buSzPts val="2300"/>
              <a:buFont typeface="Avenir"/>
              <a:buChar char="●"/>
            </a:pPr>
            <a:r>
              <a:rPr lang="en" sz="2300">
                <a:solidFill>
                  <a:schemeClr val="dk1"/>
                </a:solidFill>
                <a:latin typeface="Avenir"/>
                <a:ea typeface="Avenir"/>
                <a:cs typeface="Avenir"/>
                <a:sym typeface="Avenir"/>
              </a:rPr>
              <a:t>As a group make a list of things we should do or ask before hiring an employee. </a:t>
            </a:r>
            <a:endParaRPr sz="2300">
              <a:solidFill>
                <a:schemeClr val="dk1"/>
              </a:solidFill>
              <a:latin typeface="Avenir"/>
              <a:ea typeface="Avenir"/>
              <a:cs typeface="Avenir"/>
              <a:sym typeface="Avenir"/>
            </a:endParaRPr>
          </a:p>
          <a:p>
            <a:pPr indent="-374650" lvl="0" marL="457200" rtl="0" algn="l">
              <a:lnSpc>
                <a:spcPct val="125000"/>
              </a:lnSpc>
              <a:spcBef>
                <a:spcPts val="800"/>
              </a:spcBef>
              <a:spcAft>
                <a:spcPts val="0"/>
              </a:spcAft>
              <a:buClr>
                <a:schemeClr val="dk1"/>
              </a:buClr>
              <a:buSzPts val="2300"/>
              <a:buFont typeface="Avenir"/>
              <a:buChar char="●"/>
            </a:pPr>
            <a:r>
              <a:rPr lang="en" sz="2300">
                <a:solidFill>
                  <a:schemeClr val="dk1"/>
                </a:solidFill>
                <a:latin typeface="Avenir"/>
                <a:ea typeface="Avenir"/>
                <a:cs typeface="Avenir"/>
                <a:sym typeface="Avenir"/>
              </a:rPr>
              <a:t>Then turn to </a:t>
            </a:r>
            <a:r>
              <a:rPr b="1" lang="en" sz="2300">
                <a:solidFill>
                  <a:schemeClr val="dk1"/>
                </a:solidFill>
                <a:latin typeface="Avenir"/>
                <a:ea typeface="Avenir"/>
                <a:cs typeface="Avenir"/>
                <a:sym typeface="Avenir"/>
              </a:rPr>
              <a:t>page 26</a:t>
            </a:r>
            <a:r>
              <a:rPr lang="en" sz="2300">
                <a:solidFill>
                  <a:schemeClr val="dk1"/>
                </a:solidFill>
                <a:latin typeface="Avenir"/>
                <a:ea typeface="Avenir"/>
                <a:cs typeface="Avenir"/>
                <a:sym typeface="Avenir"/>
              </a:rPr>
              <a:t> in your workbook or in your notebook and write or draw your process for hiring, training and firing employees.</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p:nvPr/>
        </p:nvSpPr>
        <p:spPr>
          <a:xfrm>
            <a:off x="0" y="0"/>
            <a:ext cx="9144000" cy="11679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2800">
                <a:solidFill>
                  <a:srgbClr val="FFEFDB"/>
                </a:solidFill>
                <a:latin typeface="Avenir"/>
                <a:ea typeface="Avenir"/>
                <a:cs typeface="Avenir"/>
                <a:sym typeface="Avenir"/>
              </a:rPr>
              <a:t>UNIT 7: PROCESS</a:t>
            </a:r>
            <a:endParaRPr b="1" sz="2800">
              <a:solidFill>
                <a:srgbClr val="FFEFDB"/>
              </a:solidFill>
              <a:latin typeface="Avenir"/>
              <a:ea typeface="Avenir"/>
              <a:cs typeface="Avenir"/>
              <a:sym typeface="Avenir"/>
            </a:endParaRPr>
          </a:p>
        </p:txBody>
      </p:sp>
      <p:sp>
        <p:nvSpPr>
          <p:cNvPr id="63" name="Google Shape;63;p14"/>
          <p:cNvSpPr txBox="1"/>
          <p:nvPr/>
        </p:nvSpPr>
        <p:spPr>
          <a:xfrm>
            <a:off x="4572000" y="1152150"/>
            <a:ext cx="4572000" cy="3955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Know Your Process.</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Constantly Improve Your Process.</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Hire Slow &amp; Fire When Necessary.</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Use Time Wisely.</a:t>
            </a:r>
            <a:endParaRPr b="1" sz="22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64" name="Google Shape;64;p14"/>
          <p:cNvPicPr preferRelativeResize="0"/>
          <p:nvPr/>
        </p:nvPicPr>
        <p:blipFill rotWithShape="1">
          <a:blip r:embed="rId3">
            <a:alphaModFix/>
          </a:blip>
          <a:srcRect b="0" l="17323" r="6561" t="0"/>
          <a:stretch/>
        </p:blipFill>
        <p:spPr>
          <a:xfrm>
            <a:off x="0" y="1152150"/>
            <a:ext cx="4572000" cy="3988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2"/>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4 | LEARN</a:t>
            </a:r>
            <a:endParaRPr b="1" sz="1800">
              <a:solidFill>
                <a:srgbClr val="FFEFDB"/>
              </a:solidFill>
              <a:latin typeface="Avenir"/>
              <a:ea typeface="Avenir"/>
              <a:cs typeface="Avenir"/>
              <a:sym typeface="Avenir"/>
            </a:endParaRPr>
          </a:p>
        </p:txBody>
      </p:sp>
      <p:sp>
        <p:nvSpPr>
          <p:cNvPr id="196" name="Google Shape;196;p32"/>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USE TIME WISELY</a:t>
            </a:r>
            <a:endParaRPr b="1" sz="2100">
              <a:latin typeface="Avenir"/>
              <a:ea typeface="Avenir"/>
              <a:cs typeface="Avenir"/>
              <a:sym typeface="Avenir"/>
            </a:endParaRPr>
          </a:p>
        </p:txBody>
      </p:sp>
      <p:sp>
        <p:nvSpPr>
          <p:cNvPr id="197" name="Google Shape;197;p32"/>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AutoNum type="arabicPeriod"/>
            </a:pPr>
            <a:r>
              <a:rPr b="1" lang="en" sz="2300">
                <a:solidFill>
                  <a:schemeClr val="dk1"/>
                </a:solidFill>
                <a:latin typeface="Avenir"/>
                <a:ea typeface="Avenir"/>
                <a:cs typeface="Avenir"/>
                <a:sym typeface="Avenir"/>
              </a:rPr>
              <a:t>List Tasks – </a:t>
            </a:r>
            <a:r>
              <a:rPr lang="en" sz="2300">
                <a:solidFill>
                  <a:schemeClr val="dk1"/>
                </a:solidFill>
                <a:latin typeface="Avenir"/>
                <a:ea typeface="Avenir"/>
                <a:cs typeface="Avenir"/>
                <a:sym typeface="Avenir"/>
              </a:rPr>
              <a:t>Each morning make a list of things that need to be done.</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AutoNum type="arabicPeriod"/>
            </a:pPr>
            <a:r>
              <a:rPr b="1" lang="en" sz="2300">
                <a:solidFill>
                  <a:schemeClr val="dk1"/>
                </a:solidFill>
                <a:latin typeface="Avenir"/>
                <a:ea typeface="Avenir"/>
                <a:cs typeface="Avenir"/>
                <a:sym typeface="Avenir"/>
              </a:rPr>
              <a:t>Set Priorities – </a:t>
            </a:r>
            <a:r>
              <a:rPr lang="en" sz="2300">
                <a:solidFill>
                  <a:schemeClr val="dk1"/>
                </a:solidFill>
                <a:latin typeface="Avenir"/>
                <a:ea typeface="Avenir"/>
                <a:cs typeface="Avenir"/>
                <a:sym typeface="Avenir"/>
              </a:rPr>
              <a:t>Put a 1, 2, 3, 4, etc. after each task with with 1 being the most important. If you have more than one high priority, choose the order of the most important things to get done that day.</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4 | LEARN</a:t>
            </a:r>
            <a:endParaRPr b="1" sz="1800">
              <a:solidFill>
                <a:srgbClr val="FFEFDB"/>
              </a:solidFill>
              <a:latin typeface="Avenir"/>
              <a:ea typeface="Avenir"/>
              <a:cs typeface="Avenir"/>
              <a:sym typeface="Avenir"/>
            </a:endParaRPr>
          </a:p>
        </p:txBody>
      </p:sp>
      <p:sp>
        <p:nvSpPr>
          <p:cNvPr id="203" name="Google Shape;203;p33"/>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USE TIME WISELY</a:t>
            </a:r>
            <a:endParaRPr b="1" sz="2100">
              <a:latin typeface="Avenir"/>
              <a:ea typeface="Avenir"/>
              <a:cs typeface="Avenir"/>
              <a:sym typeface="Avenir"/>
            </a:endParaRPr>
          </a:p>
        </p:txBody>
      </p:sp>
      <p:sp>
        <p:nvSpPr>
          <p:cNvPr id="204" name="Google Shape;204;p33"/>
          <p:cNvSpPr txBox="1"/>
          <p:nvPr/>
        </p:nvSpPr>
        <p:spPr>
          <a:xfrm>
            <a:off x="310900" y="1152150"/>
            <a:ext cx="87234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CODE:</a:t>
            </a:r>
            <a:endParaRPr b="1" sz="22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b="1" lang="en" sz="2300">
                <a:solidFill>
                  <a:schemeClr val="dk1"/>
                </a:solidFill>
                <a:latin typeface="Avenir"/>
                <a:ea typeface="Avenir"/>
                <a:cs typeface="Avenir"/>
                <a:sym typeface="Avenir"/>
              </a:rPr>
              <a:t>3.  Act – </a:t>
            </a:r>
            <a:r>
              <a:rPr lang="en" sz="2300">
                <a:solidFill>
                  <a:schemeClr val="dk1"/>
                </a:solidFill>
                <a:latin typeface="Avenir"/>
                <a:ea typeface="Avenir"/>
                <a:cs typeface="Avenir"/>
                <a:sym typeface="Avenir"/>
              </a:rPr>
              <a:t>Do the highest priority first. Complete the task or complete it as much as you can. Then keep working down the list.</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4 | LEARN</a:t>
            </a:r>
            <a:endParaRPr b="1" sz="1800">
              <a:solidFill>
                <a:srgbClr val="FFEFDB"/>
              </a:solidFill>
              <a:latin typeface="Avenir"/>
              <a:ea typeface="Avenir"/>
              <a:cs typeface="Avenir"/>
              <a:sym typeface="Avenir"/>
            </a:endParaRPr>
          </a:p>
        </p:txBody>
      </p:sp>
      <p:sp>
        <p:nvSpPr>
          <p:cNvPr id="210" name="Google Shape;210;p34"/>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USE TIME WISELY</a:t>
            </a:r>
            <a:endParaRPr b="1" sz="2100">
              <a:latin typeface="Avenir"/>
              <a:ea typeface="Avenir"/>
              <a:cs typeface="Avenir"/>
              <a:sym typeface="Avenir"/>
            </a:endParaRPr>
          </a:p>
        </p:txBody>
      </p:sp>
      <p:sp>
        <p:nvSpPr>
          <p:cNvPr id="211" name="Google Shape;211;p34"/>
          <p:cNvSpPr txBox="1"/>
          <p:nvPr/>
        </p:nvSpPr>
        <p:spPr>
          <a:xfrm>
            <a:off x="310900" y="1152150"/>
            <a:ext cx="8723400" cy="14493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r>
              <a:rPr b="1" lang="en" sz="2000">
                <a:latin typeface="Avenir"/>
                <a:ea typeface="Avenir"/>
                <a:cs typeface="Avenir"/>
                <a:sym typeface="Avenir"/>
              </a:rPr>
              <a:t>:</a:t>
            </a:r>
            <a:endParaRPr b="1" sz="22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Why is managing your time so important?</a:t>
            </a:r>
            <a:endParaRPr sz="2300">
              <a:solidFill>
                <a:schemeClr val="dk1"/>
              </a:solidFill>
              <a:latin typeface="Avenir"/>
              <a:ea typeface="Avenir"/>
              <a:cs typeface="Avenir"/>
              <a:sym typeface="Avenir"/>
            </a:endParaRPr>
          </a:p>
          <a:p>
            <a:pPr indent="-374650" lvl="0" marL="457200" rtl="0" algn="l">
              <a:lnSpc>
                <a:spcPct val="150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How can you decide what is most important each day?</a:t>
            </a:r>
            <a:endParaRPr sz="23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212" name="Google Shape;212;p34"/>
          <p:cNvSpPr txBox="1"/>
          <p:nvPr/>
        </p:nvSpPr>
        <p:spPr>
          <a:xfrm>
            <a:off x="310900" y="2762600"/>
            <a:ext cx="8723400" cy="21570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endParaRPr b="1" sz="22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rPr lang="en" sz="2000">
                <a:solidFill>
                  <a:schemeClr val="dk1"/>
                </a:solidFill>
                <a:latin typeface="Avenir"/>
                <a:ea typeface="Avenir"/>
                <a:cs typeface="Avenir"/>
                <a:sym typeface="Avenir"/>
              </a:rPr>
              <a:t>Turn to </a:t>
            </a:r>
            <a:r>
              <a:rPr b="1" lang="en" sz="2000">
                <a:solidFill>
                  <a:schemeClr val="dk1"/>
                </a:solidFill>
                <a:latin typeface="Avenir"/>
                <a:ea typeface="Avenir"/>
                <a:cs typeface="Avenir"/>
                <a:sym typeface="Avenir"/>
              </a:rPr>
              <a:t>page 26 </a:t>
            </a:r>
            <a:r>
              <a:rPr lang="en" sz="2000">
                <a:solidFill>
                  <a:schemeClr val="dk1"/>
                </a:solidFill>
                <a:latin typeface="Avenir"/>
                <a:ea typeface="Avenir"/>
                <a:cs typeface="Avenir"/>
                <a:sym typeface="Avenir"/>
              </a:rPr>
              <a:t>of your workbook or another notebook. Make a list of things that need to be done tomorrow. Put a 1, 2, etc. beside each item with the 1 being the most important. Make a commitment to follow the list tomorrow.</a:t>
            </a:r>
            <a:endParaRPr sz="2000">
              <a:solidFill>
                <a:schemeClr val="dk1"/>
              </a:solidFill>
              <a:latin typeface="Avenir"/>
              <a:ea typeface="Avenir"/>
              <a:cs typeface="Avenir"/>
              <a:sym typeface="Avenir"/>
            </a:endParaRPr>
          </a:p>
          <a:p>
            <a:pPr indent="0" lvl="0" marL="0" rtl="0" algn="l">
              <a:lnSpc>
                <a:spcPct val="150000"/>
              </a:lnSpc>
              <a:spcBef>
                <a:spcPts val="0"/>
              </a:spcBef>
              <a:spcAft>
                <a:spcPts val="0"/>
              </a:spcAft>
              <a:buNone/>
            </a:pPr>
            <a:r>
              <a:t/>
            </a:r>
            <a:endParaRPr sz="23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5"/>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PROCESS PRINCIPLES SUMMARY</a:t>
            </a:r>
            <a:endParaRPr b="1" sz="2100">
              <a:latin typeface="Avenir"/>
              <a:ea typeface="Avenir"/>
              <a:cs typeface="Avenir"/>
              <a:sym typeface="Avenir"/>
            </a:endParaRPr>
          </a:p>
        </p:txBody>
      </p:sp>
      <p:sp>
        <p:nvSpPr>
          <p:cNvPr id="218" name="Google Shape;218;p35"/>
          <p:cNvSpPr txBox="1"/>
          <p:nvPr/>
        </p:nvSpPr>
        <p:spPr>
          <a:xfrm>
            <a:off x="311700" y="1152150"/>
            <a:ext cx="8740200" cy="376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latin typeface="Avenir"/>
              <a:ea typeface="Avenir"/>
              <a:cs typeface="Avenir"/>
              <a:sym typeface="Avenir"/>
            </a:endParaRPr>
          </a:p>
          <a:p>
            <a:pPr indent="-374650" lvl="0" marL="457200" rtl="0" algn="l">
              <a:lnSpc>
                <a:spcPct val="125000"/>
              </a:lnSpc>
              <a:spcBef>
                <a:spcPts val="1200"/>
              </a:spcBef>
              <a:spcAft>
                <a:spcPts val="0"/>
              </a:spcAft>
              <a:buClr>
                <a:srgbClr val="595959"/>
              </a:buClr>
              <a:buSzPts val="2300"/>
              <a:buFont typeface="Avenir"/>
              <a:buAutoNum type="arabicPeriod"/>
            </a:pPr>
            <a:r>
              <a:rPr b="1" lang="en" sz="2300">
                <a:latin typeface="Avenir"/>
                <a:ea typeface="Avenir"/>
                <a:cs typeface="Avenir"/>
                <a:sym typeface="Avenir"/>
              </a:rPr>
              <a:t>Know Your Process.</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Constantly Improve Your Process.</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Hire Slow &amp; Fire When Necessary.</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Use Time Wisely.</a:t>
            </a:r>
            <a:endParaRPr b="1" sz="2300">
              <a:latin typeface="Avenir"/>
              <a:ea typeface="Avenir"/>
              <a:cs typeface="Avenir"/>
              <a:sym typeface="Avenir"/>
            </a:endParaRPr>
          </a:p>
          <a:p>
            <a:pPr indent="0" lvl="0" marL="0" rtl="0" algn="l">
              <a:lnSpc>
                <a:spcPct val="150000"/>
              </a:lnSpc>
              <a:spcBef>
                <a:spcPts val="0"/>
              </a:spcBef>
              <a:spcAft>
                <a:spcPts val="0"/>
              </a:spcAft>
              <a:buNone/>
            </a:pPr>
            <a:r>
              <a:t/>
            </a:r>
            <a:endParaRPr b="1" sz="2300">
              <a:latin typeface="Avenir"/>
              <a:ea typeface="Avenir"/>
              <a:cs typeface="Avenir"/>
              <a:sym typeface="Avenir"/>
            </a:endParaRPr>
          </a:p>
          <a:p>
            <a:pPr indent="0" lvl="0" marL="457200" rtl="0" algn="l">
              <a:lnSpc>
                <a:spcPct val="150000"/>
              </a:lnSpc>
              <a:spcBef>
                <a:spcPts val="0"/>
              </a:spcBef>
              <a:spcAft>
                <a:spcPts val="0"/>
              </a:spcAft>
              <a:buNone/>
            </a:pPr>
            <a:r>
              <a:t/>
            </a:r>
            <a:endParaRPr b="1" sz="23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219" name="Google Shape;219;p35"/>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SUMMARY</a:t>
            </a:r>
            <a:endParaRPr b="1" sz="1800">
              <a:solidFill>
                <a:srgbClr val="FFEFDB"/>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6"/>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225" name="Google Shape;225;p36"/>
          <p:cNvSpPr txBox="1"/>
          <p:nvPr/>
        </p:nvSpPr>
        <p:spPr>
          <a:xfrm>
            <a:off x="311700" y="1152150"/>
            <a:ext cx="87225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300">
                <a:latin typeface="Avenir"/>
                <a:ea typeface="Avenir"/>
                <a:cs typeface="Avenir"/>
                <a:sym typeface="Avenir"/>
              </a:rPr>
              <a:t>Business Plan Commitment</a:t>
            </a:r>
            <a:r>
              <a:rPr b="1" lang="en" sz="2300">
                <a:solidFill>
                  <a:srgbClr val="000000"/>
                </a:solidFill>
                <a:latin typeface="Avenir"/>
                <a:ea typeface="Avenir"/>
                <a:cs typeface="Avenir"/>
                <a:sym typeface="Avenir"/>
              </a:rPr>
              <a:t>:</a:t>
            </a:r>
            <a:endParaRPr b="1" sz="23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 will implement two things to improve my business process.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I will make and use a to-do list.</a:t>
            </a:r>
            <a:endParaRPr sz="2300">
              <a:latin typeface="Avenir"/>
              <a:ea typeface="Avenir"/>
              <a:cs typeface="Avenir"/>
              <a:sym typeface="Avenir"/>
            </a:endParaRPr>
          </a:p>
          <a:p>
            <a:pPr indent="0" lvl="0" marL="0" rtl="0" algn="l">
              <a:lnSpc>
                <a:spcPct val="125000"/>
              </a:lnSpc>
              <a:spcBef>
                <a:spcPts val="800"/>
              </a:spcBef>
              <a:spcAft>
                <a:spcPts val="0"/>
              </a:spcAft>
              <a:buNone/>
            </a:pPr>
            <a:r>
              <a:rPr b="1" lang="en" sz="2300">
                <a:latin typeface="Avenir"/>
                <a:ea typeface="Avenir"/>
                <a:cs typeface="Avenir"/>
                <a:sym typeface="Avenir"/>
              </a:rPr>
              <a:t>Home Quality of Life Commitment</a:t>
            </a:r>
            <a:endParaRPr b="1"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 will thoughtfully choose one or two areas of my Quality of Life Wheel and write down goals to improve this week.</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I will be specific with my written goals and follow through.</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b="1" sz="2300">
              <a:latin typeface="Avenir"/>
              <a:ea typeface="Avenir"/>
              <a:cs typeface="Avenir"/>
              <a:sym typeface="Avenir"/>
            </a:endParaRPr>
          </a:p>
          <a:p>
            <a:pPr indent="0" lvl="0" marL="0" rtl="0" algn="l">
              <a:lnSpc>
                <a:spcPct val="125000"/>
              </a:lnSpc>
              <a:spcBef>
                <a:spcPts val="800"/>
              </a:spcBef>
              <a:spcAft>
                <a:spcPts val="0"/>
              </a:spcAft>
              <a:buNone/>
            </a:pPr>
            <a:r>
              <a:t/>
            </a:r>
            <a:endParaRPr sz="24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226" name="Google Shape;226;p36"/>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COMMIT</a:t>
            </a:r>
            <a:endParaRPr b="1" sz="1800">
              <a:solidFill>
                <a:srgbClr val="FFEFDB"/>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7"/>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232" name="Google Shape;232;p37"/>
          <p:cNvSpPr txBox="1"/>
          <p:nvPr/>
        </p:nvSpPr>
        <p:spPr>
          <a:xfrm>
            <a:off x="311700" y="1152150"/>
            <a:ext cx="8832300" cy="12603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300">
                <a:latin typeface="Avenir"/>
                <a:ea typeface="Avenir"/>
                <a:cs typeface="Avenir"/>
                <a:sym typeface="Avenir"/>
              </a:rPr>
              <a:t>Savings Commitment</a:t>
            </a:r>
            <a:endParaRPr b="1"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 will add to my savings – even if it’s just a coin or two</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b="1" sz="2300">
              <a:latin typeface="Avenir"/>
              <a:ea typeface="Avenir"/>
              <a:cs typeface="Avenir"/>
              <a:sym typeface="Avenir"/>
            </a:endParaRPr>
          </a:p>
          <a:p>
            <a:pPr indent="0" lvl="0" marL="0" rtl="0" algn="l">
              <a:lnSpc>
                <a:spcPct val="125000"/>
              </a:lnSpc>
              <a:spcBef>
                <a:spcPts val="800"/>
              </a:spcBef>
              <a:spcAft>
                <a:spcPts val="0"/>
              </a:spcAft>
              <a:buNone/>
            </a:pPr>
            <a:r>
              <a:t/>
            </a:r>
            <a:endParaRPr sz="24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233" name="Google Shape;233;p37"/>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COMMIT</a:t>
            </a:r>
            <a:endParaRPr b="1" sz="1800">
              <a:solidFill>
                <a:srgbClr val="FFEFDB"/>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8"/>
          <p:cNvSpPr txBox="1"/>
          <p:nvPr/>
        </p:nvSpPr>
        <p:spPr>
          <a:xfrm>
            <a:off x="310900" y="1152150"/>
            <a:ext cx="8723400" cy="3382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2000">
                <a:latin typeface="Avenir"/>
                <a:ea typeface="Avenir"/>
                <a:cs typeface="Avenir"/>
                <a:sym typeface="Avenir"/>
              </a:rPr>
              <a:t>DISCUSS: </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Who would like to share their Home Quality of Life Commitment this week?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commitment will be the easiest to keep for you this week?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commitment will be the hardest?</a:t>
            </a:r>
            <a:endParaRPr sz="23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239" name="Google Shape;239;p38"/>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COMMIT</a:t>
            </a:r>
            <a:endParaRPr b="1" sz="1800">
              <a:solidFill>
                <a:srgbClr val="FFEFDB"/>
              </a:solidFill>
              <a:latin typeface="Avenir"/>
              <a:ea typeface="Avenir"/>
              <a:cs typeface="Avenir"/>
              <a:sym typeface="Avenir"/>
            </a:endParaRPr>
          </a:p>
        </p:txBody>
      </p:sp>
      <p:sp>
        <p:nvSpPr>
          <p:cNvPr id="240" name="Google Shape;240;p38"/>
          <p:cNvSpPr txBox="1"/>
          <p:nvPr/>
        </p:nvSpPr>
        <p:spPr>
          <a:xfrm>
            <a:off x="311700" y="438900"/>
            <a:ext cx="8723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9"/>
          <p:cNvSpPr txBox="1"/>
          <p:nvPr>
            <p:ph idx="1" type="body"/>
          </p:nvPr>
        </p:nvSpPr>
        <p:spPr>
          <a:xfrm>
            <a:off x="310900" y="1152150"/>
            <a:ext cx="8723400" cy="3767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000">
                <a:solidFill>
                  <a:srgbClr val="000000"/>
                </a:solidFill>
                <a:latin typeface="Avenir"/>
                <a:ea typeface="Avenir"/>
                <a:cs typeface="Avenir"/>
                <a:sym typeface="Avenir"/>
              </a:rPr>
              <a:t>ACT:</a:t>
            </a:r>
            <a:endParaRPr b="1" sz="2000">
              <a:solidFill>
                <a:srgbClr val="000000"/>
              </a:solidFill>
              <a:latin typeface="Avenir"/>
              <a:ea typeface="Avenir"/>
              <a:cs typeface="Avenir"/>
              <a:sym typeface="Avenir"/>
            </a:endParaRPr>
          </a:p>
          <a:p>
            <a:pPr indent="-374650" lvl="0" marL="457200" rtl="0" algn="l">
              <a:lnSpc>
                <a:spcPct val="150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Meet now with your Action Partner for this week. Discuss your business ideas and decide how you will contact and encourage each other during the week to keep your commitments. Say your commitments out loud.</a:t>
            </a:r>
            <a:endParaRPr sz="2300">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p:txBody>
      </p:sp>
      <p:sp>
        <p:nvSpPr>
          <p:cNvPr id="246" name="Google Shape;246;p39"/>
          <p:cNvSpPr txBox="1"/>
          <p:nvPr/>
        </p:nvSpPr>
        <p:spPr>
          <a:xfrm>
            <a:off x="311700" y="438900"/>
            <a:ext cx="8723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247" name="Google Shape;247;p39"/>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COMMIT</a:t>
            </a:r>
            <a:endParaRPr b="1" sz="1800">
              <a:solidFill>
                <a:srgbClr val="FFEFDB"/>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222"/>
        </a:solidFill>
      </p:bgPr>
    </p:bg>
    <p:spTree>
      <p:nvGrpSpPr>
        <p:cNvPr id="251" name="Shape 251"/>
        <p:cNvGrpSpPr/>
        <p:nvPr/>
      </p:nvGrpSpPr>
      <p:grpSpPr>
        <a:xfrm>
          <a:off x="0" y="0"/>
          <a:ext cx="0" cy="0"/>
          <a:chOff x="0" y="0"/>
          <a:chExt cx="0" cy="0"/>
        </a:xfrm>
      </p:grpSpPr>
      <p:pic>
        <p:nvPicPr>
          <p:cNvPr id="252" name="Google Shape;252;p40"/>
          <p:cNvPicPr preferRelativeResize="0"/>
          <p:nvPr/>
        </p:nvPicPr>
        <p:blipFill>
          <a:blip r:embed="rId3">
            <a:alphaModFix/>
          </a:blip>
          <a:stretch>
            <a:fillRect/>
          </a:stretch>
        </p:blipFill>
        <p:spPr>
          <a:xfrm>
            <a:off x="79600" y="76201"/>
            <a:ext cx="3017519" cy="694030"/>
          </a:xfrm>
          <a:prstGeom prst="rect">
            <a:avLst/>
          </a:prstGeom>
          <a:noFill/>
          <a:ln>
            <a:noFill/>
          </a:ln>
        </p:spPr>
      </p:pic>
      <p:pic>
        <p:nvPicPr>
          <p:cNvPr id="253" name="Google Shape;253;p40"/>
          <p:cNvPicPr preferRelativeResize="0"/>
          <p:nvPr/>
        </p:nvPicPr>
        <p:blipFill rotWithShape="1">
          <a:blip r:embed="rId4">
            <a:alphaModFix/>
          </a:blip>
          <a:srcRect b="8959" l="0" r="0" t="22122"/>
          <a:stretch/>
        </p:blipFill>
        <p:spPr>
          <a:xfrm>
            <a:off x="0" y="770225"/>
            <a:ext cx="9144000" cy="4184599"/>
          </a:xfrm>
          <a:prstGeom prst="rect">
            <a:avLst/>
          </a:prstGeom>
          <a:noFill/>
          <a:ln>
            <a:noFill/>
          </a:ln>
        </p:spPr>
      </p:pic>
      <p:pic>
        <p:nvPicPr>
          <p:cNvPr id="254" name="Google Shape;254;p40"/>
          <p:cNvPicPr preferRelativeResize="0"/>
          <p:nvPr/>
        </p:nvPicPr>
        <p:blipFill rotWithShape="1">
          <a:blip r:embed="rId5">
            <a:alphaModFix/>
          </a:blip>
          <a:srcRect b="0" l="69" r="0" t="40334"/>
          <a:stretch/>
        </p:blipFill>
        <p:spPr>
          <a:xfrm flipH="1" rot="10800000">
            <a:off x="0" y="4054224"/>
            <a:ext cx="9144003" cy="900601"/>
          </a:xfrm>
          <a:prstGeom prst="rect">
            <a:avLst/>
          </a:prstGeom>
          <a:noFill/>
          <a:ln>
            <a:noFill/>
          </a:ln>
        </p:spPr>
      </p:pic>
      <p:sp>
        <p:nvSpPr>
          <p:cNvPr id="255" name="Google Shape;255;p40"/>
          <p:cNvSpPr txBox="1"/>
          <p:nvPr/>
        </p:nvSpPr>
        <p:spPr>
          <a:xfrm>
            <a:off x="6589850" y="76200"/>
            <a:ext cx="2444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EFDB"/>
                </a:solidFill>
                <a:latin typeface="Avenir"/>
                <a:ea typeface="Avenir"/>
                <a:cs typeface="Avenir"/>
                <a:sym typeface="Avenir"/>
              </a:rPr>
              <a:t>UNIT 7: PROCESS</a:t>
            </a:r>
            <a:endParaRPr sz="2200">
              <a:solidFill>
                <a:srgbClr val="FFEFDB"/>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 type="body"/>
          </p:nvPr>
        </p:nvSpPr>
        <p:spPr>
          <a:xfrm>
            <a:off x="310900" y="1152150"/>
            <a:ext cx="8703000" cy="3147600"/>
          </a:xfrm>
          <a:prstGeom prst="rect">
            <a:avLst/>
          </a:prstGeom>
        </p:spPr>
        <p:txBody>
          <a:bodyPr anchorCtr="0" anchor="t" bIns="0" lIns="91425" spcFirstLastPara="1" rIns="91425" wrap="square" tIns="0">
            <a:noAutofit/>
          </a:bodyPr>
          <a:lstStyle/>
          <a:p>
            <a:pPr indent="0" lvl="0" marL="0" rtl="0" algn="l">
              <a:lnSpc>
                <a:spcPct val="100000"/>
              </a:lnSpc>
              <a:spcBef>
                <a:spcPts val="800"/>
              </a:spcBef>
              <a:spcAft>
                <a:spcPts val="0"/>
              </a:spcAft>
              <a:buNone/>
            </a:pPr>
            <a:r>
              <a:rPr b="1" lang="en" sz="2000">
                <a:solidFill>
                  <a:srgbClr val="000000"/>
                </a:solidFill>
                <a:latin typeface="Avenir"/>
                <a:ea typeface="Avenir"/>
                <a:cs typeface="Avenir"/>
                <a:sym typeface="Avenir"/>
              </a:rPr>
              <a:t>Last Week’s Promises:</a:t>
            </a:r>
            <a:endParaRPr b="1" sz="20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Business Plan:</a:t>
            </a:r>
            <a:r>
              <a:rPr b="1" i="1" lang="en" sz="2300">
                <a:solidFill>
                  <a:srgbClr val="000000"/>
                </a:solidFill>
                <a:latin typeface="Avenir"/>
                <a:ea typeface="Avenir"/>
                <a:cs typeface="Avenir"/>
                <a:sym typeface="Avenir"/>
              </a:rPr>
              <a:t> </a:t>
            </a:r>
            <a:r>
              <a:rPr lang="en" sz="2300">
                <a:solidFill>
                  <a:srgbClr val="000000"/>
                </a:solidFill>
                <a:latin typeface="Avenir"/>
                <a:ea typeface="Avenir"/>
                <a:cs typeface="Avenir"/>
                <a:sym typeface="Avenir"/>
              </a:rPr>
              <a:t>Find at least two ways to add value or reduce costs to increase my profit. </a:t>
            </a:r>
            <a:endParaRPr sz="23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lang="en" sz="2300">
                <a:solidFill>
                  <a:srgbClr val="000000"/>
                </a:solidFill>
                <a:latin typeface="Avenir"/>
                <a:ea typeface="Avenir"/>
                <a:cs typeface="Avenir"/>
                <a:sym typeface="Avenir"/>
              </a:rPr>
              <a:t>Calculate the true cost of my product or service.</a:t>
            </a:r>
            <a:endParaRPr sz="23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Home Quality of Life Plan:</a:t>
            </a:r>
            <a:r>
              <a:rPr b="1" i="1" lang="en" sz="2300">
                <a:solidFill>
                  <a:srgbClr val="000000"/>
                </a:solidFill>
                <a:latin typeface="Avenir"/>
                <a:ea typeface="Avenir"/>
                <a:cs typeface="Avenir"/>
                <a:sym typeface="Avenir"/>
              </a:rPr>
              <a:t> </a:t>
            </a:r>
            <a:r>
              <a:rPr lang="en" sz="2300">
                <a:solidFill>
                  <a:srgbClr val="000000"/>
                </a:solidFill>
                <a:latin typeface="Avenir"/>
                <a:ea typeface="Avenir"/>
                <a:cs typeface="Avenir"/>
                <a:sym typeface="Avenir"/>
              </a:rPr>
              <a:t>Choose to improve a specific area from your Home Plan.</a:t>
            </a:r>
            <a:endParaRPr sz="23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Savings:</a:t>
            </a:r>
            <a:r>
              <a:rPr b="1" i="1" lang="en" sz="2300">
                <a:solidFill>
                  <a:srgbClr val="000000"/>
                </a:solidFill>
                <a:latin typeface="Avenir"/>
                <a:ea typeface="Avenir"/>
                <a:cs typeface="Avenir"/>
                <a:sym typeface="Avenir"/>
              </a:rPr>
              <a:t> </a:t>
            </a:r>
            <a:r>
              <a:rPr lang="en" sz="2300">
                <a:solidFill>
                  <a:srgbClr val="000000"/>
                </a:solidFill>
                <a:latin typeface="Avenir"/>
                <a:ea typeface="Avenir"/>
                <a:cs typeface="Avenir"/>
                <a:sym typeface="Avenir"/>
              </a:rPr>
              <a:t>Save money, even just a coin or two.</a:t>
            </a:r>
            <a:endParaRPr sz="2300">
              <a:solidFill>
                <a:srgbClr val="000000"/>
              </a:solidFill>
              <a:latin typeface="Avenir"/>
              <a:ea typeface="Avenir"/>
              <a:cs typeface="Avenir"/>
              <a:sym typeface="Avenir"/>
            </a:endParaRPr>
          </a:p>
        </p:txBody>
      </p:sp>
      <p:sp>
        <p:nvSpPr>
          <p:cNvPr id="70" name="Google Shape;70;p15"/>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REPORT</a:t>
            </a:r>
            <a:endParaRPr b="1" sz="1800">
              <a:solidFill>
                <a:srgbClr val="FFEFDB"/>
              </a:solidFill>
              <a:latin typeface="Avenir"/>
              <a:ea typeface="Avenir"/>
              <a:cs typeface="Avenir"/>
              <a:sym typeface="Avenir"/>
            </a:endParaRPr>
          </a:p>
        </p:txBody>
      </p:sp>
      <p:sp>
        <p:nvSpPr>
          <p:cNvPr id="71" name="Google Shape;71;p15"/>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REPORT</a:t>
            </a:r>
            <a:endParaRPr b="1" sz="2100">
              <a:latin typeface="Avenir"/>
              <a:ea typeface="Avenir"/>
              <a:cs typeface="Avenir"/>
              <a:sym typeface="Avenir"/>
            </a:endParaRPr>
          </a:p>
        </p:txBody>
      </p:sp>
      <p:sp>
        <p:nvSpPr>
          <p:cNvPr id="72" name="Google Shape;72;p15"/>
          <p:cNvSpPr txBox="1"/>
          <p:nvPr/>
        </p:nvSpPr>
        <p:spPr>
          <a:xfrm>
            <a:off x="311700" y="4042275"/>
            <a:ext cx="8782800" cy="877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0" lvl="0" marL="0" rtl="0" algn="l">
              <a:lnSpc>
                <a:spcPct val="125000"/>
              </a:lnSpc>
              <a:spcBef>
                <a:spcPts val="0"/>
              </a:spcBef>
              <a:spcAft>
                <a:spcPts val="0"/>
              </a:spcAft>
              <a:buNone/>
            </a:pPr>
            <a:r>
              <a:rPr b="1" lang="en" sz="2000">
                <a:latin typeface="Avenir"/>
                <a:ea typeface="Avenir"/>
                <a:cs typeface="Avenir"/>
                <a:sym typeface="Avenir"/>
              </a:rPr>
              <a:t>Business Spotlight </a:t>
            </a:r>
            <a:r>
              <a:rPr lang="en" sz="2000">
                <a:latin typeface="Avenir"/>
                <a:ea typeface="Avenir"/>
                <a:cs typeface="Avenir"/>
                <a:sym typeface="Avenir"/>
              </a:rPr>
              <a:t>presentation</a:t>
            </a:r>
            <a:endParaRPr sz="2000">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idx="1" type="body"/>
          </p:nvPr>
        </p:nvSpPr>
        <p:spPr>
          <a:xfrm>
            <a:off x="310900" y="1152150"/>
            <a:ext cx="1338900" cy="388200"/>
          </a:xfrm>
          <a:prstGeom prst="rect">
            <a:avLst/>
          </a:prstGeom>
        </p:spPr>
        <p:txBody>
          <a:bodyPr anchorCtr="0" anchor="t" bIns="0" lIns="91425" spcFirstLastPara="1" rIns="91425" wrap="square" tIns="0">
            <a:noAutofit/>
          </a:bodyPr>
          <a:lstStyle/>
          <a:p>
            <a:pPr indent="0" lvl="0" marL="0" rtl="0" algn="l">
              <a:lnSpc>
                <a:spcPct val="100000"/>
              </a:lnSpc>
              <a:spcBef>
                <a:spcPts val="800"/>
              </a:spcBef>
              <a:spcAft>
                <a:spcPts val="0"/>
              </a:spcAft>
              <a:buNone/>
            </a:pPr>
            <a:r>
              <a:rPr b="1" lang="en" sz="2000">
                <a:solidFill>
                  <a:srgbClr val="000000"/>
                </a:solidFill>
                <a:latin typeface="Avenir"/>
                <a:ea typeface="Avenir"/>
                <a:cs typeface="Avenir"/>
                <a:sym typeface="Avenir"/>
              </a:rPr>
              <a:t>REPORT:</a:t>
            </a:r>
            <a:endParaRPr b="1" sz="2000">
              <a:solidFill>
                <a:srgbClr val="000000"/>
              </a:solidFill>
              <a:latin typeface="Avenir"/>
              <a:ea typeface="Avenir"/>
              <a:cs typeface="Avenir"/>
              <a:sym typeface="Avenir"/>
            </a:endParaRPr>
          </a:p>
          <a:p>
            <a:pPr indent="0" lvl="0" marL="0" rtl="0" algn="l">
              <a:lnSpc>
                <a:spcPct val="100000"/>
              </a:lnSpc>
              <a:spcBef>
                <a:spcPts val="800"/>
              </a:spcBef>
              <a:spcAft>
                <a:spcPts val="400"/>
              </a:spcAft>
              <a:buNone/>
            </a:pPr>
            <a:r>
              <a:t/>
            </a:r>
            <a:endParaRPr sz="1900">
              <a:solidFill>
                <a:srgbClr val="000000"/>
              </a:solidFill>
              <a:latin typeface="Avenir"/>
              <a:ea typeface="Avenir"/>
              <a:cs typeface="Avenir"/>
              <a:sym typeface="Avenir"/>
            </a:endParaRPr>
          </a:p>
        </p:txBody>
      </p:sp>
      <p:sp>
        <p:nvSpPr>
          <p:cNvPr id="78" name="Google Shape;78;p16"/>
          <p:cNvSpPr txBox="1"/>
          <p:nvPr/>
        </p:nvSpPr>
        <p:spPr>
          <a:xfrm>
            <a:off x="310900" y="2668275"/>
            <a:ext cx="8723400" cy="2251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did you learn last week as you kept your promises?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problems did you have as you tried to keep your commitments?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can we do to help everyone keep weekly promises?</a:t>
            </a:r>
            <a:endParaRPr sz="2300">
              <a:latin typeface="Avenir"/>
              <a:ea typeface="Avenir"/>
              <a:cs typeface="Avenir"/>
              <a:sym typeface="Avenir"/>
            </a:endParaRPr>
          </a:p>
        </p:txBody>
      </p:sp>
      <p:pic>
        <p:nvPicPr>
          <p:cNvPr id="79" name="Google Shape;79;p16"/>
          <p:cNvPicPr preferRelativeResize="0"/>
          <p:nvPr/>
        </p:nvPicPr>
        <p:blipFill>
          <a:blip r:embed="rId3">
            <a:alphaModFix/>
          </a:blip>
          <a:stretch>
            <a:fillRect/>
          </a:stretch>
        </p:blipFill>
        <p:spPr>
          <a:xfrm>
            <a:off x="2613888" y="657100"/>
            <a:ext cx="4221014" cy="2052625"/>
          </a:xfrm>
          <a:prstGeom prst="rect">
            <a:avLst/>
          </a:prstGeom>
          <a:noFill/>
          <a:ln>
            <a:noFill/>
          </a:ln>
        </p:spPr>
      </p:pic>
      <p:sp>
        <p:nvSpPr>
          <p:cNvPr id="80" name="Google Shape;80;p16"/>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REPORT</a:t>
            </a:r>
            <a:endParaRPr b="1" sz="1800">
              <a:solidFill>
                <a:srgbClr val="FFEFDB"/>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nvSpPr>
        <p:spPr>
          <a:xfrm>
            <a:off x="4572000" y="508800"/>
            <a:ext cx="4399500" cy="4420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55600" lvl="0" marL="457200" rtl="0" algn="l">
              <a:lnSpc>
                <a:spcPct val="150000"/>
              </a:lnSpc>
              <a:spcBef>
                <a:spcPts val="0"/>
              </a:spcBef>
              <a:spcAft>
                <a:spcPts val="0"/>
              </a:spcAft>
              <a:buSzPts val="2000"/>
              <a:buFont typeface="Avenir"/>
              <a:buChar char="●"/>
            </a:pPr>
            <a:r>
              <a:rPr b="1" lang="en" sz="2200">
                <a:solidFill>
                  <a:schemeClr val="dk1"/>
                </a:solidFill>
                <a:latin typeface="Avenir"/>
                <a:ea typeface="Avenir"/>
                <a:cs typeface="Avenir"/>
                <a:sym typeface="Avenir"/>
              </a:rPr>
              <a:t>What is a business process?</a:t>
            </a:r>
            <a:endParaRPr b="1" sz="2200">
              <a:solidFill>
                <a:schemeClr val="dk1"/>
              </a:solidFill>
              <a:latin typeface="Avenir"/>
              <a:ea typeface="Avenir"/>
              <a:cs typeface="Avenir"/>
              <a:sym typeface="Avenir"/>
            </a:endParaRPr>
          </a:p>
          <a:p>
            <a:pPr indent="-368300" lvl="0" marL="457200" rtl="0" algn="l">
              <a:lnSpc>
                <a:spcPct val="150000"/>
              </a:lnSpc>
              <a:spcBef>
                <a:spcPts val="0"/>
              </a:spcBef>
              <a:spcAft>
                <a:spcPts val="0"/>
              </a:spcAft>
              <a:buClr>
                <a:schemeClr val="dk1"/>
              </a:buClr>
              <a:buSzPts val="2200"/>
              <a:buFont typeface="Avenir"/>
              <a:buChar char="●"/>
            </a:pPr>
            <a:r>
              <a:rPr b="1" lang="en" sz="2200">
                <a:solidFill>
                  <a:schemeClr val="dk1"/>
                </a:solidFill>
                <a:latin typeface="Avenir"/>
                <a:ea typeface="Avenir"/>
                <a:cs typeface="Avenir"/>
                <a:sym typeface="Avenir"/>
              </a:rPr>
              <a:t>How can knowing and improving our business process help us grow our business?</a:t>
            </a:r>
            <a:endParaRPr b="1" sz="22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86" name="Google Shape;86;p17"/>
          <p:cNvSpPr txBox="1"/>
          <p:nvPr/>
        </p:nvSpPr>
        <p:spPr>
          <a:xfrm>
            <a:off x="310900" y="4101675"/>
            <a:ext cx="8723400" cy="817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355600" lvl="0" marL="457200" rtl="0" algn="l">
              <a:lnSpc>
                <a:spcPct val="125000"/>
              </a:lnSpc>
              <a:spcBef>
                <a:spcPts val="0"/>
              </a:spcBef>
              <a:spcAft>
                <a:spcPts val="0"/>
              </a:spcAft>
              <a:buSzPts val="2000"/>
              <a:buFont typeface="Avenir"/>
              <a:buChar char="●"/>
            </a:pPr>
            <a:r>
              <a:rPr lang="en" sz="2000">
                <a:latin typeface="Avenir"/>
                <a:ea typeface="Avenir"/>
                <a:cs typeface="Avenir"/>
                <a:sym typeface="Avenir"/>
              </a:rPr>
              <a:t>In this Unit, learn to improve your Business Process.</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p:txBody>
      </p:sp>
      <p:sp>
        <p:nvSpPr>
          <p:cNvPr id="87" name="Google Shape;87;p17"/>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INTRODUCTION | LEARN</a:t>
            </a:r>
            <a:endParaRPr b="1" sz="1800">
              <a:solidFill>
                <a:srgbClr val="FFEFDB"/>
              </a:solidFill>
              <a:latin typeface="Avenir"/>
              <a:ea typeface="Avenir"/>
              <a:cs typeface="Avenir"/>
              <a:sym typeface="Avenir"/>
            </a:endParaRPr>
          </a:p>
        </p:txBody>
      </p:sp>
      <p:pic>
        <p:nvPicPr>
          <p:cNvPr id="88" name="Google Shape;88;p17"/>
          <p:cNvPicPr preferRelativeResize="0"/>
          <p:nvPr/>
        </p:nvPicPr>
        <p:blipFill rotWithShape="1">
          <a:blip r:embed="rId3">
            <a:alphaModFix/>
          </a:blip>
          <a:srcRect b="0" l="10365" r="4462" t="0"/>
          <a:stretch/>
        </p:blipFill>
        <p:spPr>
          <a:xfrm>
            <a:off x="0" y="508800"/>
            <a:ext cx="4572000" cy="35641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1 | LEARN</a:t>
            </a:r>
            <a:endParaRPr b="1" sz="1800">
              <a:solidFill>
                <a:srgbClr val="FFEFDB"/>
              </a:solidFill>
              <a:latin typeface="Avenir"/>
              <a:ea typeface="Avenir"/>
              <a:cs typeface="Avenir"/>
              <a:sym typeface="Avenir"/>
            </a:endParaRPr>
          </a:p>
        </p:txBody>
      </p:sp>
      <p:pic>
        <p:nvPicPr>
          <p:cNvPr id="94" name="Google Shape;94;p18"/>
          <p:cNvPicPr preferRelativeResize="0"/>
          <p:nvPr/>
        </p:nvPicPr>
        <p:blipFill>
          <a:blip r:embed="rId3">
            <a:alphaModFix/>
          </a:blip>
          <a:stretch>
            <a:fillRect/>
          </a:stretch>
        </p:blipFill>
        <p:spPr>
          <a:xfrm>
            <a:off x="2855737" y="1152300"/>
            <a:ext cx="3432519" cy="3767323"/>
          </a:xfrm>
          <a:prstGeom prst="rect">
            <a:avLst/>
          </a:prstGeom>
          <a:noFill/>
          <a:ln>
            <a:noFill/>
          </a:ln>
        </p:spPr>
      </p:pic>
      <p:sp>
        <p:nvSpPr>
          <p:cNvPr id="95" name="Google Shape;95;p18"/>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YOUR PROCESS</a:t>
            </a:r>
            <a:r>
              <a:rPr b="1" lang="en" sz="2100">
                <a:latin typeface="Avenir"/>
                <a:ea typeface="Avenir"/>
                <a:cs typeface="Avenir"/>
                <a:sym typeface="Avenir"/>
              </a:rPr>
              <a:t> </a:t>
            </a:r>
            <a:endParaRPr b="1" sz="2100">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1 | LEARN</a:t>
            </a:r>
            <a:endParaRPr b="1" sz="1800">
              <a:solidFill>
                <a:srgbClr val="FFEFDB"/>
              </a:solidFill>
              <a:latin typeface="Avenir"/>
              <a:ea typeface="Avenir"/>
              <a:cs typeface="Avenir"/>
              <a:sym typeface="Avenir"/>
            </a:endParaRPr>
          </a:p>
        </p:txBody>
      </p:sp>
      <p:pic>
        <p:nvPicPr>
          <p:cNvPr id="101" name="Google Shape;101;p19"/>
          <p:cNvPicPr preferRelativeResize="0"/>
          <p:nvPr/>
        </p:nvPicPr>
        <p:blipFill>
          <a:blip r:embed="rId3">
            <a:alphaModFix/>
          </a:blip>
          <a:stretch>
            <a:fillRect/>
          </a:stretch>
        </p:blipFill>
        <p:spPr>
          <a:xfrm>
            <a:off x="2855737" y="1152300"/>
            <a:ext cx="3432519" cy="3767323"/>
          </a:xfrm>
          <a:prstGeom prst="rect">
            <a:avLst/>
          </a:prstGeom>
          <a:noFill/>
          <a:ln>
            <a:noFill/>
          </a:ln>
        </p:spPr>
      </p:pic>
      <p:sp>
        <p:nvSpPr>
          <p:cNvPr id="102" name="Google Shape;102;p19"/>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YOUR PROCESS </a:t>
            </a:r>
            <a:endParaRPr b="1" sz="2100">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nvSpPr>
        <p:spPr>
          <a:xfrm>
            <a:off x="4572000" y="1152150"/>
            <a:ext cx="4252800" cy="40092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200">
              <a:solidFill>
                <a:schemeClr val="dk1"/>
              </a:solidFill>
              <a:latin typeface="Avenir"/>
              <a:ea typeface="Avenir"/>
              <a:cs typeface="Avenir"/>
              <a:sym typeface="Avenir"/>
            </a:endParaRPr>
          </a:p>
          <a:p>
            <a:pPr indent="-355600" lvl="0" marL="457200" rtl="0" algn="l">
              <a:lnSpc>
                <a:spcPct val="150000"/>
              </a:lnSpc>
              <a:spcBef>
                <a:spcPts val="0"/>
              </a:spcBef>
              <a:spcAft>
                <a:spcPts val="0"/>
              </a:spcAft>
              <a:buSzPts val="2000"/>
              <a:buFont typeface="Avenir"/>
              <a:buChar char="●"/>
            </a:pPr>
            <a:r>
              <a:rPr lang="en" sz="2200">
                <a:solidFill>
                  <a:schemeClr val="dk1"/>
                </a:solidFill>
                <a:latin typeface="Avenir"/>
                <a:ea typeface="Avenir"/>
                <a:cs typeface="Avenir"/>
                <a:sym typeface="Avenir"/>
              </a:rPr>
              <a:t>What do you see in this picture?</a:t>
            </a:r>
            <a:endParaRPr sz="2200">
              <a:solidFill>
                <a:schemeClr val="dk1"/>
              </a:solidFill>
              <a:latin typeface="Avenir"/>
              <a:ea typeface="Avenir"/>
              <a:cs typeface="Avenir"/>
              <a:sym typeface="Avenir"/>
            </a:endParaRPr>
          </a:p>
          <a:p>
            <a:pPr indent="-368300" lvl="0" marL="457200" rtl="0" algn="l">
              <a:lnSpc>
                <a:spcPct val="150000"/>
              </a:lnSpc>
              <a:spcBef>
                <a:spcPts val="0"/>
              </a:spcBef>
              <a:spcAft>
                <a:spcPts val="0"/>
              </a:spcAft>
              <a:buClr>
                <a:schemeClr val="dk1"/>
              </a:buClr>
              <a:buSzPts val="2200"/>
              <a:buFont typeface="Avenir"/>
              <a:buChar char="●"/>
            </a:pPr>
            <a:r>
              <a:rPr lang="en" sz="2200">
                <a:solidFill>
                  <a:schemeClr val="dk1"/>
                </a:solidFill>
                <a:latin typeface="Avenir"/>
                <a:ea typeface="Avenir"/>
                <a:cs typeface="Avenir"/>
                <a:sym typeface="Avenir"/>
              </a:rPr>
              <a:t>What product do these women sell?</a:t>
            </a:r>
            <a:endParaRPr sz="2200">
              <a:solidFill>
                <a:schemeClr val="dk1"/>
              </a:solidFill>
              <a:latin typeface="Avenir"/>
              <a:ea typeface="Avenir"/>
              <a:cs typeface="Avenir"/>
              <a:sym typeface="Avenir"/>
            </a:endParaRPr>
          </a:p>
          <a:p>
            <a:pPr indent="-368300" lvl="0" marL="457200" rtl="0" algn="l">
              <a:lnSpc>
                <a:spcPct val="150000"/>
              </a:lnSpc>
              <a:spcBef>
                <a:spcPts val="0"/>
              </a:spcBef>
              <a:spcAft>
                <a:spcPts val="0"/>
              </a:spcAft>
              <a:buClr>
                <a:schemeClr val="dk1"/>
              </a:buClr>
              <a:buSzPts val="2200"/>
              <a:buFont typeface="Avenir"/>
              <a:buChar char="●"/>
            </a:pPr>
            <a:r>
              <a:rPr lang="en" sz="2200">
                <a:solidFill>
                  <a:schemeClr val="dk1"/>
                </a:solidFill>
                <a:latin typeface="Avenir"/>
                <a:ea typeface="Avenir"/>
                <a:cs typeface="Avenir"/>
                <a:sym typeface="Avenir"/>
              </a:rPr>
              <a:t>What are the steps they take to make &amp; sell their product?</a:t>
            </a:r>
            <a:endParaRPr sz="2200">
              <a:solidFill>
                <a:schemeClr val="dk1"/>
              </a:solidFill>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108" name="Google Shape;108;p20"/>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1 | LEARN</a:t>
            </a:r>
            <a:endParaRPr b="1" sz="1800">
              <a:solidFill>
                <a:srgbClr val="FFEFDB"/>
              </a:solidFill>
              <a:latin typeface="Avenir"/>
              <a:ea typeface="Avenir"/>
              <a:cs typeface="Avenir"/>
              <a:sym typeface="Avenir"/>
            </a:endParaRPr>
          </a:p>
        </p:txBody>
      </p:sp>
      <p:pic>
        <p:nvPicPr>
          <p:cNvPr id="109" name="Google Shape;109;p20"/>
          <p:cNvPicPr preferRelativeResize="0"/>
          <p:nvPr/>
        </p:nvPicPr>
        <p:blipFill>
          <a:blip r:embed="rId3">
            <a:alphaModFix/>
          </a:blip>
          <a:stretch>
            <a:fillRect/>
          </a:stretch>
        </p:blipFill>
        <p:spPr>
          <a:xfrm>
            <a:off x="726925" y="1152150"/>
            <a:ext cx="3432519" cy="3767323"/>
          </a:xfrm>
          <a:prstGeom prst="rect">
            <a:avLst/>
          </a:prstGeom>
          <a:noFill/>
          <a:ln>
            <a:noFill/>
          </a:ln>
        </p:spPr>
      </p:pic>
      <p:sp>
        <p:nvSpPr>
          <p:cNvPr id="110" name="Google Shape;110;p20"/>
          <p:cNvSpPr txBox="1"/>
          <p:nvPr/>
        </p:nvSpPr>
        <p:spPr>
          <a:xfrm>
            <a:off x="310900" y="438900"/>
            <a:ext cx="87234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YOUR PROCESS </a:t>
            </a:r>
            <a:endParaRPr b="1" sz="2100">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1"/>
          <p:cNvPicPr preferRelativeResize="0"/>
          <p:nvPr/>
        </p:nvPicPr>
        <p:blipFill>
          <a:blip r:embed="rId3">
            <a:alphaModFix/>
          </a:blip>
          <a:stretch>
            <a:fillRect/>
          </a:stretch>
        </p:blipFill>
        <p:spPr>
          <a:xfrm>
            <a:off x="130975" y="2726088"/>
            <a:ext cx="8882050" cy="1057375"/>
          </a:xfrm>
          <a:prstGeom prst="rect">
            <a:avLst/>
          </a:prstGeom>
          <a:noFill/>
          <a:ln>
            <a:noFill/>
          </a:ln>
        </p:spPr>
      </p:pic>
      <p:sp>
        <p:nvSpPr>
          <p:cNvPr id="116" name="Google Shape;116;p21"/>
          <p:cNvSpPr/>
          <p:nvPr/>
        </p:nvSpPr>
        <p:spPr>
          <a:xfrm>
            <a:off x="0" y="0"/>
            <a:ext cx="9144000" cy="508800"/>
          </a:xfrm>
          <a:prstGeom prst="rect">
            <a:avLst/>
          </a:prstGeom>
          <a:solidFill>
            <a:srgbClr val="1D428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7: PROCESS			    	   				    		    PRINCIPLE 1 | LEARN</a:t>
            </a:r>
            <a:endParaRPr b="1" sz="1800">
              <a:solidFill>
                <a:srgbClr val="FFEFDB"/>
              </a:solidFill>
              <a:latin typeface="Avenir"/>
              <a:ea typeface="Avenir"/>
              <a:cs typeface="Avenir"/>
              <a:sym typeface="Avenir"/>
            </a:endParaRPr>
          </a:p>
        </p:txBody>
      </p:sp>
      <p:sp>
        <p:nvSpPr>
          <p:cNvPr id="117" name="Google Shape;117;p21"/>
          <p:cNvSpPr txBox="1"/>
          <p:nvPr/>
        </p:nvSpPr>
        <p:spPr>
          <a:xfrm>
            <a:off x="310900" y="438900"/>
            <a:ext cx="87234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YOUR PROCESS </a:t>
            </a:r>
            <a:endParaRPr b="1" sz="2100">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