
<file path=[Content_Types].xml><?xml version="1.0" encoding="utf-8"?>
<Types xmlns="http://schemas.openxmlformats.org/package/2006/content-types">
  <Default ContentType="image/jpeg" Extension="jpg"/>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29.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28.xml"/>
  <Override ContentType="application/vnd.openxmlformats-officedocument.presentationml.notesSlide+xml" PartName="/ppt/notesSlides/notesSlide15.xml"/>
  <Override ContentType="application/vnd.openxmlformats-officedocument.presentationml.notesSlide+xml" PartName="/ppt/notesSlides/notesSlide11.xml"/>
  <Override ContentType="application/vnd.openxmlformats-officedocument.presentationml.notesSlide+xml" PartName="/ppt/notesSlides/notesSlide24.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0.xml"/>
  <Override ContentType="application/vnd.openxmlformats-officedocument.presentationml.notesSlide+xml" PartName="/ppt/notesSlides/notesSlide22.xml"/>
  <Override ContentType="application/vnd.openxmlformats-officedocument.presentationml.notesSlide+xml" PartName="/ppt/notesSlides/notesSlide7.xml"/>
  <Override ContentType="application/vnd.openxmlformats-officedocument.presentationml.notesSlide+xml" PartName="/ppt/notesSlides/notesSlide26.xml"/>
  <Override ContentType="application/vnd.openxmlformats-officedocument.presentationml.notesSlide+xml" PartName="/ppt/notesSlides/notesSlide5.xml"/>
  <Override ContentType="application/vnd.openxmlformats-officedocument.presentationml.notesSlide+xml" PartName="/ppt/notesSlides/notesSlide31.xml"/>
  <Override ContentType="application/vnd.openxmlformats-officedocument.presentationml.notesSlide+xml" PartName="/ppt/notesSlides/notesSlide19.xml"/>
  <Override ContentType="application/vnd.openxmlformats-officedocument.presentationml.notesSlide+xml" PartName="/ppt/notesSlides/notesSlide27.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30.xml"/>
  <Override ContentType="application/vnd.openxmlformats-officedocument.presentationml.slide+xml" PartName="/ppt/slides/slide22.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5.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29.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28.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31.xml"/>
  <Override ContentType="application/vnd.openxmlformats-officedocument.presentationml.slide+xml" PartName="/ppt/slides/slide23.xml"/>
  <Override ContentType="application/vnd.openxmlformats-officedocument.presentationml.slide+xml" PartName="/ppt/slides/slide2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strictFirstAndLastChars="0" saveSubsetFonts="1">
  <p:sldMasterIdLst>
    <p:sldMasterId id="2147483659"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 id="274" r:id="rId24"/>
    <p:sldId id="275" r:id="rId25"/>
    <p:sldId id="276" r:id="rId26"/>
    <p:sldId id="277" r:id="rId27"/>
    <p:sldId id="278" r:id="rId28"/>
    <p:sldId id="279" r:id="rId29"/>
    <p:sldId id="280" r:id="rId30"/>
    <p:sldId id="281" r:id="rId31"/>
    <p:sldId id="282" r:id="rId32"/>
    <p:sldId id="283" r:id="rId33"/>
    <p:sldId id="284" r:id="rId34"/>
    <p:sldId id="285" r:id="rId35"/>
    <p:sldId id="286" r:id="rId36"/>
  </p:sldIdLst>
  <p:sldSz cy="5143500" cx="9144000"/>
  <p:notesSz cx="6858000" cy="9144000"/>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323">
          <p15:clr>
            <a:srgbClr val="A4A3A4"/>
          </p15:clr>
        </p15:guide>
        <p15:guide id="2" pos="2880">
          <p15:clr>
            <a:srgbClr val="A4A3A4"/>
          </p15:clr>
        </p15:guide>
        <p15:guide id="3" pos="196">
          <p15:clr>
            <a:srgbClr val="9AA0A6"/>
          </p15:clr>
        </p15:guide>
        <p15:guide id="4" pos="288">
          <p15:clr>
            <a:srgbClr val="9AA0A6"/>
          </p15:clr>
        </p15:guide>
        <p15:guide id="5" pos="75">
          <p15:clr>
            <a:srgbClr val="9AA0A6"/>
          </p15:clr>
        </p15:guide>
        <p15:guide id="6" pos="5691">
          <p15:clr>
            <a:srgbClr val="9AA0A6"/>
          </p15:clr>
        </p15:guide>
        <p15:guide id="7" orient="horz" pos="75">
          <p15:clr>
            <a:srgbClr val="9AA0A6"/>
          </p15:clr>
        </p15:guide>
        <p15:guide id="8" orient="horz" pos="726">
          <p15:clr>
            <a:srgbClr val="9AA0A6"/>
          </p15:clr>
        </p15:guide>
        <p15:guide id="9" orient="horz" pos="3099">
          <p15:clr>
            <a:srgbClr val="9AA0A6"/>
          </p15:clr>
        </p15:guide>
        <p15:guide id="10" orient="horz" pos="276">
          <p15:clr>
            <a:srgbClr val="9AA0A6"/>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323" orient="horz"/>
        <p:guide pos="2880"/>
        <p:guide pos="196"/>
        <p:guide pos="288"/>
        <p:guide pos="75"/>
        <p:guide pos="5691"/>
        <p:guide pos="75" orient="horz"/>
        <p:guide pos="726" orient="horz"/>
        <p:guide pos="3099" orient="horz"/>
        <p:guide pos="276" orient="horz"/>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slide" Target="slides/slide15.xml"/><Relationship Id="rId22" Type="http://schemas.openxmlformats.org/officeDocument/2006/relationships/slide" Target="slides/slide17.xml"/><Relationship Id="rId21" Type="http://schemas.openxmlformats.org/officeDocument/2006/relationships/slide" Target="slides/slide16.xml"/><Relationship Id="rId24" Type="http://schemas.openxmlformats.org/officeDocument/2006/relationships/slide" Target="slides/slide19.xml"/><Relationship Id="rId23" Type="http://schemas.openxmlformats.org/officeDocument/2006/relationships/slide" Target="slides/slide18.xml"/><Relationship Id="rId1" Type="http://schemas.openxmlformats.org/officeDocument/2006/relationships/theme" Target="theme/theme2.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26" Type="http://schemas.openxmlformats.org/officeDocument/2006/relationships/slide" Target="slides/slide21.xml"/><Relationship Id="rId25" Type="http://schemas.openxmlformats.org/officeDocument/2006/relationships/slide" Target="slides/slide20.xml"/><Relationship Id="rId28" Type="http://schemas.openxmlformats.org/officeDocument/2006/relationships/slide" Target="slides/slide23.xml"/><Relationship Id="rId27" Type="http://schemas.openxmlformats.org/officeDocument/2006/relationships/slide" Target="slides/slide22.xml"/><Relationship Id="rId5" Type="http://schemas.openxmlformats.org/officeDocument/2006/relationships/notesMaster" Target="notesMasters/notesMaster1.xml"/><Relationship Id="rId6" Type="http://schemas.openxmlformats.org/officeDocument/2006/relationships/slide" Target="slides/slide1.xml"/><Relationship Id="rId29" Type="http://schemas.openxmlformats.org/officeDocument/2006/relationships/slide" Target="slides/slide24.xml"/><Relationship Id="rId7" Type="http://schemas.openxmlformats.org/officeDocument/2006/relationships/slide" Target="slides/slide2.xml"/><Relationship Id="rId8" Type="http://schemas.openxmlformats.org/officeDocument/2006/relationships/slide" Target="slides/slide3.xml"/><Relationship Id="rId31" Type="http://schemas.openxmlformats.org/officeDocument/2006/relationships/slide" Target="slides/slide26.xml"/><Relationship Id="rId30" Type="http://schemas.openxmlformats.org/officeDocument/2006/relationships/slide" Target="slides/slide25.xml"/><Relationship Id="rId11" Type="http://schemas.openxmlformats.org/officeDocument/2006/relationships/slide" Target="slides/slide6.xml"/><Relationship Id="rId33" Type="http://schemas.openxmlformats.org/officeDocument/2006/relationships/slide" Target="slides/slide28.xml"/><Relationship Id="rId10" Type="http://schemas.openxmlformats.org/officeDocument/2006/relationships/slide" Target="slides/slide5.xml"/><Relationship Id="rId32" Type="http://schemas.openxmlformats.org/officeDocument/2006/relationships/slide" Target="slides/slide27.xml"/><Relationship Id="rId13" Type="http://schemas.openxmlformats.org/officeDocument/2006/relationships/slide" Target="slides/slide8.xml"/><Relationship Id="rId35" Type="http://schemas.openxmlformats.org/officeDocument/2006/relationships/slide" Target="slides/slide30.xml"/><Relationship Id="rId12" Type="http://schemas.openxmlformats.org/officeDocument/2006/relationships/slide" Target="slides/slide7.xml"/><Relationship Id="rId34" Type="http://schemas.openxmlformats.org/officeDocument/2006/relationships/slide" Target="slides/slide29.xml"/><Relationship Id="rId15" Type="http://schemas.openxmlformats.org/officeDocument/2006/relationships/slide" Target="slides/slide10.xml"/><Relationship Id="rId14" Type="http://schemas.openxmlformats.org/officeDocument/2006/relationships/slide" Target="slides/slide9.xml"/><Relationship Id="rId36" Type="http://schemas.openxmlformats.org/officeDocument/2006/relationships/slide" Target="slides/slide31.xml"/><Relationship Id="rId17" Type="http://schemas.openxmlformats.org/officeDocument/2006/relationships/slide" Target="slides/slide12.xml"/><Relationship Id="rId16" Type="http://schemas.openxmlformats.org/officeDocument/2006/relationships/slide" Target="slides/slide11.xml"/><Relationship Id="rId19" Type="http://schemas.openxmlformats.org/officeDocument/2006/relationships/slide" Target="slides/slide14.xml"/><Relationship Id="rId18"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0" name="Shape 50"/>
        <p:cNvGrpSpPr/>
        <p:nvPr/>
      </p:nvGrpSpPr>
      <p:grpSpPr>
        <a:xfrm>
          <a:off x="0" y="0"/>
          <a:ext cx="0" cy="0"/>
          <a:chOff x="0" y="0"/>
          <a:chExt cx="0" cy="0"/>
        </a:xfrm>
      </p:grpSpPr>
      <p:sp>
        <p:nvSpPr>
          <p:cNvPr id="51" name="Google Shape;51;gd3d6dd2567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2" name="Google Shape;52;gd3d6dd2567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3" name="Shape 123"/>
        <p:cNvGrpSpPr/>
        <p:nvPr/>
      </p:nvGrpSpPr>
      <p:grpSpPr>
        <a:xfrm>
          <a:off x="0" y="0"/>
          <a:ext cx="0" cy="0"/>
          <a:chOff x="0" y="0"/>
          <a:chExt cx="0" cy="0"/>
        </a:xfrm>
      </p:grpSpPr>
      <p:sp>
        <p:nvSpPr>
          <p:cNvPr id="124" name="Google Shape;124;gd3d6dd2567_0_39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25" name="Google Shape;125;gd3d6dd2567_0_39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0" name="Shape 130"/>
        <p:cNvGrpSpPr/>
        <p:nvPr/>
      </p:nvGrpSpPr>
      <p:grpSpPr>
        <a:xfrm>
          <a:off x="0" y="0"/>
          <a:ext cx="0" cy="0"/>
          <a:chOff x="0" y="0"/>
          <a:chExt cx="0" cy="0"/>
        </a:xfrm>
      </p:grpSpPr>
      <p:sp>
        <p:nvSpPr>
          <p:cNvPr id="131" name="Google Shape;131;gd3d6dd2567_0_42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32" name="Google Shape;132;gd3d6dd2567_0_42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0" name="Shape 140"/>
        <p:cNvGrpSpPr/>
        <p:nvPr/>
      </p:nvGrpSpPr>
      <p:grpSpPr>
        <a:xfrm>
          <a:off x="0" y="0"/>
          <a:ext cx="0" cy="0"/>
          <a:chOff x="0" y="0"/>
          <a:chExt cx="0" cy="0"/>
        </a:xfrm>
      </p:grpSpPr>
      <p:sp>
        <p:nvSpPr>
          <p:cNvPr id="141" name="Google Shape;141;gd3d6dd2567_0_41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42" name="Google Shape;142;gd3d6dd2567_0_41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0" name="Shape 150"/>
        <p:cNvGrpSpPr/>
        <p:nvPr/>
      </p:nvGrpSpPr>
      <p:grpSpPr>
        <a:xfrm>
          <a:off x="0" y="0"/>
          <a:ext cx="0" cy="0"/>
          <a:chOff x="0" y="0"/>
          <a:chExt cx="0" cy="0"/>
        </a:xfrm>
      </p:grpSpPr>
      <p:sp>
        <p:nvSpPr>
          <p:cNvPr id="151" name="Google Shape;151;gd91b9e415e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52" name="Google Shape;152;gd91b9e415e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0" name="Shape 160"/>
        <p:cNvGrpSpPr/>
        <p:nvPr/>
      </p:nvGrpSpPr>
      <p:grpSpPr>
        <a:xfrm>
          <a:off x="0" y="0"/>
          <a:ext cx="0" cy="0"/>
          <a:chOff x="0" y="0"/>
          <a:chExt cx="0" cy="0"/>
        </a:xfrm>
      </p:grpSpPr>
      <p:sp>
        <p:nvSpPr>
          <p:cNvPr id="161" name="Google Shape;161;gd3d6dd2567_0_43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62" name="Google Shape;162;gd3d6dd2567_0_43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8" name="Shape 168"/>
        <p:cNvGrpSpPr/>
        <p:nvPr/>
      </p:nvGrpSpPr>
      <p:grpSpPr>
        <a:xfrm>
          <a:off x="0" y="0"/>
          <a:ext cx="0" cy="0"/>
          <a:chOff x="0" y="0"/>
          <a:chExt cx="0" cy="0"/>
        </a:xfrm>
      </p:grpSpPr>
      <p:sp>
        <p:nvSpPr>
          <p:cNvPr id="169" name="Google Shape;169;gd3d6dd2567_0_44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70" name="Google Shape;170;gd3d6dd2567_0_44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Add: “or copy these in your notebook”</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5" name="Shape 175"/>
        <p:cNvGrpSpPr/>
        <p:nvPr/>
      </p:nvGrpSpPr>
      <p:grpSpPr>
        <a:xfrm>
          <a:off x="0" y="0"/>
          <a:ext cx="0" cy="0"/>
          <a:chOff x="0" y="0"/>
          <a:chExt cx="0" cy="0"/>
        </a:xfrm>
      </p:grpSpPr>
      <p:sp>
        <p:nvSpPr>
          <p:cNvPr id="176" name="Google Shape;176;gd3d6dd2567_0_44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77" name="Google Shape;177;gd3d6dd2567_0_44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If placeholder where we don’t have picture from the manual, let’s use the word code.</a:t>
            </a: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5" name="Shape 185"/>
        <p:cNvGrpSpPr/>
        <p:nvPr/>
      </p:nvGrpSpPr>
      <p:grpSpPr>
        <a:xfrm>
          <a:off x="0" y="0"/>
          <a:ext cx="0" cy="0"/>
          <a:chOff x="0" y="0"/>
          <a:chExt cx="0" cy="0"/>
        </a:xfrm>
      </p:grpSpPr>
      <p:sp>
        <p:nvSpPr>
          <p:cNvPr id="186" name="Google Shape;186;gd3d6dd2567_0_45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87" name="Google Shape;187;gd3d6dd2567_0_45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2" name="Shape 192"/>
        <p:cNvGrpSpPr/>
        <p:nvPr/>
      </p:nvGrpSpPr>
      <p:grpSpPr>
        <a:xfrm>
          <a:off x="0" y="0"/>
          <a:ext cx="0" cy="0"/>
          <a:chOff x="0" y="0"/>
          <a:chExt cx="0" cy="0"/>
        </a:xfrm>
      </p:grpSpPr>
      <p:sp>
        <p:nvSpPr>
          <p:cNvPr id="193" name="Google Shape;193;gd3d6dd2567_0_48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94" name="Google Shape;194;gd3d6dd2567_0_48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0" name="Shape 200"/>
        <p:cNvGrpSpPr/>
        <p:nvPr/>
      </p:nvGrpSpPr>
      <p:grpSpPr>
        <a:xfrm>
          <a:off x="0" y="0"/>
          <a:ext cx="0" cy="0"/>
          <a:chOff x="0" y="0"/>
          <a:chExt cx="0" cy="0"/>
        </a:xfrm>
      </p:grpSpPr>
      <p:sp>
        <p:nvSpPr>
          <p:cNvPr id="201" name="Google Shape;201;gd3d6dd2567_0_46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02" name="Google Shape;202;gd3d6dd2567_0_46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8" name="Shape 58"/>
        <p:cNvGrpSpPr/>
        <p:nvPr/>
      </p:nvGrpSpPr>
      <p:grpSpPr>
        <a:xfrm>
          <a:off x="0" y="0"/>
          <a:ext cx="0" cy="0"/>
          <a:chOff x="0" y="0"/>
          <a:chExt cx="0" cy="0"/>
        </a:xfrm>
      </p:grpSpPr>
      <p:sp>
        <p:nvSpPr>
          <p:cNvPr id="59" name="Google Shape;59;gd3d6dd2567_0_5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0" name="Google Shape;60;gd3d6dd2567_0_5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7" name="Shape 207"/>
        <p:cNvGrpSpPr/>
        <p:nvPr/>
      </p:nvGrpSpPr>
      <p:grpSpPr>
        <a:xfrm>
          <a:off x="0" y="0"/>
          <a:ext cx="0" cy="0"/>
          <a:chOff x="0" y="0"/>
          <a:chExt cx="0" cy="0"/>
        </a:xfrm>
      </p:grpSpPr>
      <p:sp>
        <p:nvSpPr>
          <p:cNvPr id="208" name="Google Shape;208;gd3d6dd2567_0_46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09" name="Google Shape;209;gd3d6dd2567_0_46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4" name="Shape 214"/>
        <p:cNvGrpSpPr/>
        <p:nvPr/>
      </p:nvGrpSpPr>
      <p:grpSpPr>
        <a:xfrm>
          <a:off x="0" y="0"/>
          <a:ext cx="0" cy="0"/>
          <a:chOff x="0" y="0"/>
          <a:chExt cx="0" cy="0"/>
        </a:xfrm>
      </p:grpSpPr>
      <p:sp>
        <p:nvSpPr>
          <p:cNvPr id="215" name="Google Shape;215;gd3d6dd2567_0_47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16" name="Google Shape;216;gd3d6dd2567_0_47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1" name="Shape 221"/>
        <p:cNvGrpSpPr/>
        <p:nvPr/>
      </p:nvGrpSpPr>
      <p:grpSpPr>
        <a:xfrm>
          <a:off x="0" y="0"/>
          <a:ext cx="0" cy="0"/>
          <a:chOff x="0" y="0"/>
          <a:chExt cx="0" cy="0"/>
        </a:xfrm>
      </p:grpSpPr>
      <p:sp>
        <p:nvSpPr>
          <p:cNvPr id="222" name="Google Shape;222;gd3d6dd2567_0_82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23" name="Google Shape;223;gd3d6dd2567_0_82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8" name="Shape 228"/>
        <p:cNvGrpSpPr/>
        <p:nvPr/>
      </p:nvGrpSpPr>
      <p:grpSpPr>
        <a:xfrm>
          <a:off x="0" y="0"/>
          <a:ext cx="0" cy="0"/>
          <a:chOff x="0" y="0"/>
          <a:chExt cx="0" cy="0"/>
        </a:xfrm>
      </p:grpSpPr>
      <p:sp>
        <p:nvSpPr>
          <p:cNvPr id="229" name="Google Shape;229;gd3d6dd2567_0_48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30" name="Google Shape;230;gd3d6dd2567_0_48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5" name="Shape 235"/>
        <p:cNvGrpSpPr/>
        <p:nvPr/>
      </p:nvGrpSpPr>
      <p:grpSpPr>
        <a:xfrm>
          <a:off x="0" y="0"/>
          <a:ext cx="0" cy="0"/>
          <a:chOff x="0" y="0"/>
          <a:chExt cx="0" cy="0"/>
        </a:xfrm>
      </p:grpSpPr>
      <p:sp>
        <p:nvSpPr>
          <p:cNvPr id="236" name="Google Shape;236;gd3d6dd2567_0_49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37" name="Google Shape;237;gd3d6dd2567_0_49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2" name="Shape 242"/>
        <p:cNvGrpSpPr/>
        <p:nvPr/>
      </p:nvGrpSpPr>
      <p:grpSpPr>
        <a:xfrm>
          <a:off x="0" y="0"/>
          <a:ext cx="0" cy="0"/>
          <a:chOff x="0" y="0"/>
          <a:chExt cx="0" cy="0"/>
        </a:xfrm>
      </p:grpSpPr>
      <p:sp>
        <p:nvSpPr>
          <p:cNvPr id="243" name="Google Shape;243;gd3d6dd2567_0_50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44" name="Google Shape;244;gd3d6dd2567_0_50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9" name="Shape 249"/>
        <p:cNvGrpSpPr/>
        <p:nvPr/>
      </p:nvGrpSpPr>
      <p:grpSpPr>
        <a:xfrm>
          <a:off x="0" y="0"/>
          <a:ext cx="0" cy="0"/>
          <a:chOff x="0" y="0"/>
          <a:chExt cx="0" cy="0"/>
        </a:xfrm>
      </p:grpSpPr>
      <p:sp>
        <p:nvSpPr>
          <p:cNvPr id="250" name="Google Shape;250;gd3d6dd2567_0_50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51" name="Google Shape;251;gd3d6dd2567_0_50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6" name="Shape 256"/>
        <p:cNvGrpSpPr/>
        <p:nvPr/>
      </p:nvGrpSpPr>
      <p:grpSpPr>
        <a:xfrm>
          <a:off x="0" y="0"/>
          <a:ext cx="0" cy="0"/>
          <a:chOff x="0" y="0"/>
          <a:chExt cx="0" cy="0"/>
        </a:xfrm>
      </p:grpSpPr>
      <p:sp>
        <p:nvSpPr>
          <p:cNvPr id="257" name="Google Shape;257;gd3d6dd2567_0_61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58" name="Google Shape;258;gd3d6dd2567_0_61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3" name="Shape 263"/>
        <p:cNvGrpSpPr/>
        <p:nvPr/>
      </p:nvGrpSpPr>
      <p:grpSpPr>
        <a:xfrm>
          <a:off x="0" y="0"/>
          <a:ext cx="0" cy="0"/>
          <a:chOff x="0" y="0"/>
          <a:chExt cx="0" cy="0"/>
        </a:xfrm>
      </p:grpSpPr>
      <p:sp>
        <p:nvSpPr>
          <p:cNvPr id="264" name="Google Shape;264;gd3d6dd2567_0_66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65" name="Google Shape;265;gd3d6dd2567_0_66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0" name="Shape 270"/>
        <p:cNvGrpSpPr/>
        <p:nvPr/>
      </p:nvGrpSpPr>
      <p:grpSpPr>
        <a:xfrm>
          <a:off x="0" y="0"/>
          <a:ext cx="0" cy="0"/>
          <a:chOff x="0" y="0"/>
          <a:chExt cx="0" cy="0"/>
        </a:xfrm>
      </p:grpSpPr>
      <p:sp>
        <p:nvSpPr>
          <p:cNvPr id="271" name="Google Shape;271;gd3d6dd2567_0_67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72" name="Google Shape;272;gd3d6dd2567_0_67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5" name="Shape 65"/>
        <p:cNvGrpSpPr/>
        <p:nvPr/>
      </p:nvGrpSpPr>
      <p:grpSpPr>
        <a:xfrm>
          <a:off x="0" y="0"/>
          <a:ext cx="0" cy="0"/>
          <a:chOff x="0" y="0"/>
          <a:chExt cx="0" cy="0"/>
        </a:xfrm>
      </p:grpSpPr>
      <p:sp>
        <p:nvSpPr>
          <p:cNvPr id="66" name="Google Shape;66;gd3d6dd2567_0_11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7" name="Google Shape;67;gd3d6dd2567_0_11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7" name="Shape 277"/>
        <p:cNvGrpSpPr/>
        <p:nvPr/>
      </p:nvGrpSpPr>
      <p:grpSpPr>
        <a:xfrm>
          <a:off x="0" y="0"/>
          <a:ext cx="0" cy="0"/>
          <a:chOff x="0" y="0"/>
          <a:chExt cx="0" cy="0"/>
        </a:xfrm>
      </p:grpSpPr>
      <p:sp>
        <p:nvSpPr>
          <p:cNvPr id="278" name="Google Shape;278;gd3d6dd2567_0_72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79" name="Google Shape;279;gd3d6dd2567_0_72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4" name="Shape 284"/>
        <p:cNvGrpSpPr/>
        <p:nvPr/>
      </p:nvGrpSpPr>
      <p:grpSpPr>
        <a:xfrm>
          <a:off x="0" y="0"/>
          <a:ext cx="0" cy="0"/>
          <a:chOff x="0" y="0"/>
          <a:chExt cx="0" cy="0"/>
        </a:xfrm>
      </p:grpSpPr>
      <p:sp>
        <p:nvSpPr>
          <p:cNvPr id="285" name="Google Shape;285;gd91b9e415e_0_1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86" name="Google Shape;286;gd91b9e415e_0_1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3" name="Shape 73"/>
        <p:cNvGrpSpPr/>
        <p:nvPr/>
      </p:nvGrpSpPr>
      <p:grpSpPr>
        <a:xfrm>
          <a:off x="0" y="0"/>
          <a:ext cx="0" cy="0"/>
          <a:chOff x="0" y="0"/>
          <a:chExt cx="0" cy="0"/>
        </a:xfrm>
      </p:grpSpPr>
      <p:sp>
        <p:nvSpPr>
          <p:cNvPr id="74" name="Google Shape;74;gd3d6dd2567_0_16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5" name="Google Shape;75;gd3d6dd2567_0_16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1" name="Shape 81"/>
        <p:cNvGrpSpPr/>
        <p:nvPr/>
      </p:nvGrpSpPr>
      <p:grpSpPr>
        <a:xfrm>
          <a:off x="0" y="0"/>
          <a:ext cx="0" cy="0"/>
          <a:chOff x="0" y="0"/>
          <a:chExt cx="0" cy="0"/>
        </a:xfrm>
      </p:grpSpPr>
      <p:sp>
        <p:nvSpPr>
          <p:cNvPr id="82" name="Google Shape;82;gd3d6dd2567_0_21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3" name="Google Shape;83;gd3d6dd2567_0_21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9" name="Shape 89"/>
        <p:cNvGrpSpPr/>
        <p:nvPr/>
      </p:nvGrpSpPr>
      <p:grpSpPr>
        <a:xfrm>
          <a:off x="0" y="0"/>
          <a:ext cx="0" cy="0"/>
          <a:chOff x="0" y="0"/>
          <a:chExt cx="0" cy="0"/>
        </a:xfrm>
      </p:grpSpPr>
      <p:sp>
        <p:nvSpPr>
          <p:cNvPr id="90" name="Google Shape;90;gd3d6dd2567_0_32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1" name="Google Shape;91;gd3d6dd2567_0_32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0" name="Shape 100"/>
        <p:cNvGrpSpPr/>
        <p:nvPr/>
      </p:nvGrpSpPr>
      <p:grpSpPr>
        <a:xfrm>
          <a:off x="0" y="0"/>
          <a:ext cx="0" cy="0"/>
          <a:chOff x="0" y="0"/>
          <a:chExt cx="0" cy="0"/>
        </a:xfrm>
      </p:grpSpPr>
      <p:sp>
        <p:nvSpPr>
          <p:cNvPr id="101" name="Google Shape;101;gd3d6dd2567_0_37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2" name="Google Shape;102;gd3d6dd2567_0_37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8" name="Shape 108"/>
        <p:cNvGrpSpPr/>
        <p:nvPr/>
      </p:nvGrpSpPr>
      <p:grpSpPr>
        <a:xfrm>
          <a:off x="0" y="0"/>
          <a:ext cx="0" cy="0"/>
          <a:chOff x="0" y="0"/>
          <a:chExt cx="0" cy="0"/>
        </a:xfrm>
      </p:grpSpPr>
      <p:sp>
        <p:nvSpPr>
          <p:cNvPr id="109" name="Google Shape;109;gd3d6dd2567_0_38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0" name="Google Shape;110;gd3d6dd2567_0_38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6" name="Shape 116"/>
        <p:cNvGrpSpPr/>
        <p:nvPr/>
      </p:nvGrpSpPr>
      <p:grpSpPr>
        <a:xfrm>
          <a:off x="0" y="0"/>
          <a:ext cx="0" cy="0"/>
          <a:chOff x="0" y="0"/>
          <a:chExt cx="0" cy="0"/>
        </a:xfrm>
      </p:grpSpPr>
      <p:sp>
        <p:nvSpPr>
          <p:cNvPr id="117" name="Google Shape;117;gd3d6dd2567_0_39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8" name="Google Shape;118;gd3d6dd2567_0_39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9" name="Shape 9"/>
        <p:cNvGrpSpPr/>
        <p:nvPr/>
      </p:nvGrpSpPr>
      <p:grpSpPr>
        <a:xfrm>
          <a:off x="0" y="0"/>
          <a:ext cx="0" cy="0"/>
          <a:chOff x="0" y="0"/>
          <a:chExt cx="0" cy="0"/>
        </a:xfrm>
      </p:grpSpPr>
      <p:sp>
        <p:nvSpPr>
          <p:cNvPr id="10" name="Google Shape;10;p2"/>
          <p:cNvSpPr txBox="1"/>
          <p:nvPr>
            <p:ph type="ctrTitle"/>
          </p:nvPr>
        </p:nvSpPr>
        <p:spPr>
          <a:xfrm>
            <a:off x="311708" y="744575"/>
            <a:ext cx="8520600" cy="2052600"/>
          </a:xfrm>
          <a:prstGeom prst="rect">
            <a:avLst/>
          </a:prstGeom>
        </p:spPr>
        <p:txBody>
          <a:bodyPr anchorCtr="0" anchor="b" bIns="91425" lIns="91425" spcFirstLastPara="1" rIns="91425" wrap="square" tIns="91425">
            <a:norm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p:txBody>
      </p:sp>
      <p:sp>
        <p:nvSpPr>
          <p:cNvPr id="11" name="Google Shape;11;p2"/>
          <p:cNvSpPr txBox="1"/>
          <p:nvPr>
            <p:ph idx="1" type="subTitle"/>
          </p:nvPr>
        </p:nvSpPr>
        <p:spPr>
          <a:xfrm>
            <a:off x="311700" y="2834125"/>
            <a:ext cx="8520600" cy="7926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p:txBody>
      </p:sp>
      <p:sp>
        <p:nvSpPr>
          <p:cNvPr id="12" name="Google Shape;12;p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44" name="Shape 44"/>
        <p:cNvGrpSpPr/>
        <p:nvPr/>
      </p:nvGrpSpPr>
      <p:grpSpPr>
        <a:xfrm>
          <a:off x="0" y="0"/>
          <a:ext cx="0" cy="0"/>
          <a:chOff x="0" y="0"/>
          <a:chExt cx="0" cy="0"/>
        </a:xfrm>
      </p:grpSpPr>
      <p:sp>
        <p:nvSpPr>
          <p:cNvPr id="45" name="Google Shape;45;p11"/>
          <p:cNvSpPr txBox="1"/>
          <p:nvPr>
            <p:ph hasCustomPrompt="1" type="title"/>
          </p:nvPr>
        </p:nvSpPr>
        <p:spPr>
          <a:xfrm>
            <a:off x="311700" y="1106125"/>
            <a:ext cx="8520600" cy="1963500"/>
          </a:xfrm>
          <a:prstGeom prst="rect">
            <a:avLst/>
          </a:prstGeom>
        </p:spPr>
        <p:txBody>
          <a:bodyPr anchorCtr="0" anchor="b" bIns="91425" lIns="91425" spcFirstLastPara="1" rIns="91425" wrap="square" tIns="91425">
            <a:norm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p:nvPr>
            <p:ph idx="1" type="body"/>
          </p:nvPr>
        </p:nvSpPr>
        <p:spPr>
          <a:xfrm>
            <a:off x="311700" y="3152225"/>
            <a:ext cx="8520600" cy="1300800"/>
          </a:xfrm>
          <a:prstGeom prst="rect">
            <a:avLst/>
          </a:prstGeom>
        </p:spPr>
        <p:txBody>
          <a:bodyPr anchorCtr="0" anchor="t" bIns="91425" lIns="91425" spcFirstLastPara="1" rIns="91425" wrap="square" tIns="91425">
            <a:normAutofit/>
          </a:bodyPr>
          <a:lstStyle>
            <a:lvl1pPr indent="-342900" lvl="0" marL="457200" algn="ctr">
              <a:spcBef>
                <a:spcPts val="0"/>
              </a:spcBef>
              <a:spcAft>
                <a:spcPts val="0"/>
              </a:spcAft>
              <a:buSzPts val="1800"/>
              <a:buChar char="●"/>
              <a:defRPr/>
            </a:lvl1pPr>
            <a:lvl2pPr indent="-317500" lvl="1" marL="914400" algn="ctr">
              <a:spcBef>
                <a:spcPts val="0"/>
              </a:spcBef>
              <a:spcAft>
                <a:spcPts val="0"/>
              </a:spcAft>
              <a:buSzPts val="1400"/>
              <a:buChar char="○"/>
              <a:defRPr/>
            </a:lvl2pPr>
            <a:lvl3pPr indent="-317500" lvl="2" marL="1371600" algn="ctr">
              <a:spcBef>
                <a:spcPts val="0"/>
              </a:spcBef>
              <a:spcAft>
                <a:spcPts val="0"/>
              </a:spcAft>
              <a:buSzPts val="1400"/>
              <a:buChar char="■"/>
              <a:defRPr/>
            </a:lvl3pPr>
            <a:lvl4pPr indent="-317500" lvl="3" marL="1828800" algn="ctr">
              <a:spcBef>
                <a:spcPts val="0"/>
              </a:spcBef>
              <a:spcAft>
                <a:spcPts val="0"/>
              </a:spcAft>
              <a:buSzPts val="1400"/>
              <a:buChar char="●"/>
              <a:defRPr/>
            </a:lvl4pPr>
            <a:lvl5pPr indent="-317500" lvl="4" marL="2286000" algn="ctr">
              <a:spcBef>
                <a:spcPts val="0"/>
              </a:spcBef>
              <a:spcAft>
                <a:spcPts val="0"/>
              </a:spcAft>
              <a:buSzPts val="1400"/>
              <a:buChar char="○"/>
              <a:defRPr/>
            </a:lvl5pPr>
            <a:lvl6pPr indent="-317500" lvl="5" marL="2743200" algn="ctr">
              <a:spcBef>
                <a:spcPts val="0"/>
              </a:spcBef>
              <a:spcAft>
                <a:spcPts val="0"/>
              </a:spcAft>
              <a:buSzPts val="1400"/>
              <a:buChar char="■"/>
              <a:defRPr/>
            </a:lvl6pPr>
            <a:lvl7pPr indent="-317500" lvl="6" marL="3200400" algn="ctr">
              <a:spcBef>
                <a:spcPts val="0"/>
              </a:spcBef>
              <a:spcAft>
                <a:spcPts val="0"/>
              </a:spcAft>
              <a:buSzPts val="1400"/>
              <a:buChar char="●"/>
              <a:defRPr/>
            </a:lvl7pPr>
            <a:lvl8pPr indent="-317500" lvl="7" marL="3657600" algn="ctr">
              <a:spcBef>
                <a:spcPts val="0"/>
              </a:spcBef>
              <a:spcAft>
                <a:spcPts val="0"/>
              </a:spcAft>
              <a:buSzPts val="1400"/>
              <a:buChar char="○"/>
              <a:defRPr/>
            </a:lvl8pPr>
            <a:lvl9pPr indent="-317500" lvl="8" marL="4114800" algn="ctr">
              <a:spcBef>
                <a:spcPts val="0"/>
              </a:spcBef>
              <a:spcAft>
                <a:spcPts val="0"/>
              </a:spcAft>
              <a:buSzPts val="1400"/>
              <a:buChar char="■"/>
              <a:defRPr/>
            </a:lvl9pPr>
          </a:lstStyle>
          <a:p/>
        </p:txBody>
      </p:sp>
      <p:sp>
        <p:nvSpPr>
          <p:cNvPr id="47" name="Google Shape;47;p11"/>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48" name="Shape 48"/>
        <p:cNvGrpSpPr/>
        <p:nvPr/>
      </p:nvGrpSpPr>
      <p:grpSpPr>
        <a:xfrm>
          <a:off x="0" y="0"/>
          <a:ext cx="0" cy="0"/>
          <a:chOff x="0" y="0"/>
          <a:chExt cx="0" cy="0"/>
        </a:xfrm>
      </p:grpSpPr>
      <p:sp>
        <p:nvSpPr>
          <p:cNvPr id="49" name="Google Shape;49;p1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3" name="Shape 13"/>
        <p:cNvGrpSpPr/>
        <p:nvPr/>
      </p:nvGrpSpPr>
      <p:grpSpPr>
        <a:xfrm>
          <a:off x="0" y="0"/>
          <a:ext cx="0" cy="0"/>
          <a:chOff x="0" y="0"/>
          <a:chExt cx="0" cy="0"/>
        </a:xfrm>
      </p:grpSpPr>
      <p:sp>
        <p:nvSpPr>
          <p:cNvPr id="14" name="Google Shape;14;p3"/>
          <p:cNvSpPr txBox="1"/>
          <p:nvPr>
            <p:ph type="title"/>
          </p:nvPr>
        </p:nvSpPr>
        <p:spPr>
          <a:xfrm>
            <a:off x="311700" y="2150850"/>
            <a:ext cx="8520600" cy="841800"/>
          </a:xfrm>
          <a:prstGeom prst="rect">
            <a:avLst/>
          </a:prstGeom>
        </p:spPr>
        <p:txBody>
          <a:bodyPr anchorCtr="0" anchor="ctr" bIns="91425" lIns="91425" spcFirstLastPara="1" rIns="91425" wrap="square" tIns="91425">
            <a:norm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p:txBody>
      </p:sp>
      <p:sp>
        <p:nvSpPr>
          <p:cNvPr id="15" name="Google Shape;15;p3"/>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16" name="Shape 16"/>
        <p:cNvGrpSpPr/>
        <p:nvPr/>
      </p:nvGrpSpPr>
      <p:grpSpPr>
        <a:xfrm>
          <a:off x="0" y="0"/>
          <a:ext cx="0" cy="0"/>
          <a:chOff x="0" y="0"/>
          <a:chExt cx="0" cy="0"/>
        </a:xfrm>
      </p:grpSpPr>
      <p:sp>
        <p:nvSpPr>
          <p:cNvPr id="17" name="Google Shape;17;p4"/>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18" name="Google Shape;18;p4"/>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lvl1pPr indent="-342900" lvl="0" marL="457200">
              <a:spcBef>
                <a:spcPts val="0"/>
              </a:spcBef>
              <a:spcAft>
                <a:spcPts val="0"/>
              </a:spcAft>
              <a:buSzPts val="1800"/>
              <a:buChar char="●"/>
              <a:defRPr/>
            </a:lvl1pPr>
            <a:lvl2pPr indent="-317500" lvl="1" marL="914400">
              <a:spcBef>
                <a:spcPts val="0"/>
              </a:spcBef>
              <a:spcAft>
                <a:spcPts val="0"/>
              </a:spcAft>
              <a:buSzPts val="1400"/>
              <a:buChar char="○"/>
              <a:defRPr/>
            </a:lvl2pPr>
            <a:lvl3pPr indent="-317500" lvl="2" marL="1371600">
              <a:spcBef>
                <a:spcPts val="0"/>
              </a:spcBef>
              <a:spcAft>
                <a:spcPts val="0"/>
              </a:spcAft>
              <a:buSzPts val="1400"/>
              <a:buChar char="■"/>
              <a:defRPr/>
            </a:lvl3pPr>
            <a:lvl4pPr indent="-317500" lvl="3" marL="1828800">
              <a:spcBef>
                <a:spcPts val="0"/>
              </a:spcBef>
              <a:spcAft>
                <a:spcPts val="0"/>
              </a:spcAft>
              <a:buSzPts val="1400"/>
              <a:buChar char="●"/>
              <a:defRPr/>
            </a:lvl4pPr>
            <a:lvl5pPr indent="-317500" lvl="4" marL="2286000">
              <a:spcBef>
                <a:spcPts val="0"/>
              </a:spcBef>
              <a:spcAft>
                <a:spcPts val="0"/>
              </a:spcAft>
              <a:buSzPts val="1400"/>
              <a:buChar char="○"/>
              <a:defRPr/>
            </a:lvl5pPr>
            <a:lvl6pPr indent="-317500" lvl="5" marL="2743200">
              <a:spcBef>
                <a:spcPts val="0"/>
              </a:spcBef>
              <a:spcAft>
                <a:spcPts val="0"/>
              </a:spcAft>
              <a:buSzPts val="1400"/>
              <a:buChar char="■"/>
              <a:defRPr/>
            </a:lvl6pPr>
            <a:lvl7pPr indent="-317500" lvl="6" marL="3200400">
              <a:spcBef>
                <a:spcPts val="0"/>
              </a:spcBef>
              <a:spcAft>
                <a:spcPts val="0"/>
              </a:spcAft>
              <a:buSzPts val="1400"/>
              <a:buChar char="●"/>
              <a:defRPr/>
            </a:lvl7pPr>
            <a:lvl8pPr indent="-317500" lvl="7" marL="3657600">
              <a:spcBef>
                <a:spcPts val="0"/>
              </a:spcBef>
              <a:spcAft>
                <a:spcPts val="0"/>
              </a:spcAft>
              <a:buSzPts val="1400"/>
              <a:buChar char="○"/>
              <a:defRPr/>
            </a:lvl8pPr>
            <a:lvl9pPr indent="-317500" lvl="8" marL="4114800">
              <a:spcBef>
                <a:spcPts val="0"/>
              </a:spcBef>
              <a:spcAft>
                <a:spcPts val="0"/>
              </a:spcAft>
              <a:buSzPts val="1400"/>
              <a:buChar char="■"/>
              <a:defRPr/>
            </a:lvl9pPr>
          </a:lstStyle>
          <a:p/>
        </p:txBody>
      </p:sp>
      <p:sp>
        <p:nvSpPr>
          <p:cNvPr id="19" name="Google Shape;19;p4"/>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20" name="Shape 20"/>
        <p:cNvGrpSpPr/>
        <p:nvPr/>
      </p:nvGrpSpPr>
      <p:grpSpPr>
        <a:xfrm>
          <a:off x="0" y="0"/>
          <a:ext cx="0" cy="0"/>
          <a:chOff x="0" y="0"/>
          <a:chExt cx="0" cy="0"/>
        </a:xfrm>
      </p:grpSpPr>
      <p:sp>
        <p:nvSpPr>
          <p:cNvPr id="21" name="Google Shape;21;p5"/>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2" name="Google Shape;22;p5"/>
          <p:cNvSpPr txBox="1"/>
          <p:nvPr>
            <p:ph idx="1" type="body"/>
          </p:nvPr>
        </p:nvSpPr>
        <p:spPr>
          <a:xfrm>
            <a:off x="311700" y="1152475"/>
            <a:ext cx="3999900" cy="34164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23" name="Google Shape;23;p5"/>
          <p:cNvSpPr txBox="1"/>
          <p:nvPr>
            <p:ph idx="2" type="body"/>
          </p:nvPr>
        </p:nvSpPr>
        <p:spPr>
          <a:xfrm>
            <a:off x="4832400" y="1152475"/>
            <a:ext cx="3999900" cy="34164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24" name="Google Shape;24;p5"/>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25" name="Shape 25"/>
        <p:cNvGrpSpPr/>
        <p:nvPr/>
      </p:nvGrpSpPr>
      <p:grpSpPr>
        <a:xfrm>
          <a:off x="0" y="0"/>
          <a:ext cx="0" cy="0"/>
          <a:chOff x="0" y="0"/>
          <a:chExt cx="0" cy="0"/>
        </a:xfrm>
      </p:grpSpPr>
      <p:sp>
        <p:nvSpPr>
          <p:cNvPr id="26" name="Google Shape;26;p6"/>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7" name="Google Shape;27;p6"/>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28" name="Shape 28"/>
        <p:cNvGrpSpPr/>
        <p:nvPr/>
      </p:nvGrpSpPr>
      <p:grpSpPr>
        <a:xfrm>
          <a:off x="0" y="0"/>
          <a:ext cx="0" cy="0"/>
          <a:chOff x="0" y="0"/>
          <a:chExt cx="0" cy="0"/>
        </a:xfrm>
      </p:grpSpPr>
      <p:sp>
        <p:nvSpPr>
          <p:cNvPr id="29" name="Google Shape;29;p7"/>
          <p:cNvSpPr txBox="1"/>
          <p:nvPr>
            <p:ph type="title"/>
          </p:nvPr>
        </p:nvSpPr>
        <p:spPr>
          <a:xfrm>
            <a:off x="311700" y="555600"/>
            <a:ext cx="2808000" cy="755700"/>
          </a:xfrm>
          <a:prstGeom prst="rect">
            <a:avLst/>
          </a:prstGeom>
        </p:spPr>
        <p:txBody>
          <a:bodyPr anchorCtr="0" anchor="b" bIns="91425" lIns="91425" spcFirstLastPara="1" rIns="91425" wrap="square" tIns="91425">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30" name="Google Shape;30;p7"/>
          <p:cNvSpPr txBox="1"/>
          <p:nvPr>
            <p:ph idx="1" type="body"/>
          </p:nvPr>
        </p:nvSpPr>
        <p:spPr>
          <a:xfrm>
            <a:off x="311700" y="1389600"/>
            <a:ext cx="2808000" cy="3179400"/>
          </a:xfrm>
          <a:prstGeom prst="rect">
            <a:avLst/>
          </a:prstGeom>
        </p:spPr>
        <p:txBody>
          <a:bodyPr anchorCtr="0" anchor="t" bIns="91425" lIns="91425" spcFirstLastPara="1" rIns="91425" wrap="square" tIns="91425">
            <a:normAutofit/>
          </a:bodyPr>
          <a:lstStyle>
            <a:lvl1pPr indent="-304800" lvl="0" marL="457200">
              <a:spcBef>
                <a:spcPts val="0"/>
              </a:spcBef>
              <a:spcAft>
                <a:spcPts val="0"/>
              </a:spcAft>
              <a:buSzPts val="1200"/>
              <a:buChar char="●"/>
              <a:defRPr sz="12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31" name="Google Shape;31;p7"/>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32" name="Shape 32"/>
        <p:cNvGrpSpPr/>
        <p:nvPr/>
      </p:nvGrpSpPr>
      <p:grpSpPr>
        <a:xfrm>
          <a:off x="0" y="0"/>
          <a:ext cx="0" cy="0"/>
          <a:chOff x="0" y="0"/>
          <a:chExt cx="0" cy="0"/>
        </a:xfrm>
      </p:grpSpPr>
      <p:sp>
        <p:nvSpPr>
          <p:cNvPr id="33" name="Google Shape;33;p8"/>
          <p:cNvSpPr txBox="1"/>
          <p:nvPr>
            <p:ph type="title"/>
          </p:nvPr>
        </p:nvSpPr>
        <p:spPr>
          <a:xfrm>
            <a:off x="490250" y="450150"/>
            <a:ext cx="6367800" cy="4090800"/>
          </a:xfrm>
          <a:prstGeom prst="rect">
            <a:avLst/>
          </a:prstGeom>
        </p:spPr>
        <p:txBody>
          <a:bodyPr anchorCtr="0" anchor="ctr" bIns="91425" lIns="91425" spcFirstLastPara="1" rIns="91425" wrap="square" tIns="91425">
            <a:norm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p:txBody>
      </p:sp>
      <p:sp>
        <p:nvSpPr>
          <p:cNvPr id="34" name="Google Shape;34;p8"/>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35"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 name="Google Shape;37;p9"/>
          <p:cNvSpPr txBox="1"/>
          <p:nvPr>
            <p:ph type="title"/>
          </p:nvPr>
        </p:nvSpPr>
        <p:spPr>
          <a:xfrm>
            <a:off x="265500" y="1233175"/>
            <a:ext cx="4045200" cy="1482300"/>
          </a:xfrm>
          <a:prstGeom prst="rect">
            <a:avLst/>
          </a:prstGeom>
        </p:spPr>
        <p:txBody>
          <a:bodyPr anchorCtr="0" anchor="b" bIns="91425" lIns="91425" spcFirstLastPara="1" rIns="91425" wrap="square" tIns="91425">
            <a:norm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p:txBody>
      </p:sp>
      <p:sp>
        <p:nvSpPr>
          <p:cNvPr id="38" name="Google Shape;38;p9"/>
          <p:cNvSpPr txBox="1"/>
          <p:nvPr>
            <p:ph idx="1" type="subTitle"/>
          </p:nvPr>
        </p:nvSpPr>
        <p:spPr>
          <a:xfrm>
            <a:off x="265500" y="2803075"/>
            <a:ext cx="4045200" cy="12351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39" name="Google Shape;39;p9"/>
          <p:cNvSpPr txBox="1"/>
          <p:nvPr>
            <p:ph idx="2" type="body"/>
          </p:nvPr>
        </p:nvSpPr>
        <p:spPr>
          <a:xfrm>
            <a:off x="4939500" y="724075"/>
            <a:ext cx="3837000" cy="3695100"/>
          </a:xfrm>
          <a:prstGeom prst="rect">
            <a:avLst/>
          </a:prstGeom>
        </p:spPr>
        <p:txBody>
          <a:bodyPr anchorCtr="0" anchor="ctr" bIns="91425" lIns="91425" spcFirstLastPara="1" rIns="91425" wrap="square" tIns="91425">
            <a:normAutofit/>
          </a:bodyPr>
          <a:lstStyle>
            <a:lvl1pPr indent="-342900" lvl="0" marL="457200">
              <a:spcBef>
                <a:spcPts val="0"/>
              </a:spcBef>
              <a:spcAft>
                <a:spcPts val="0"/>
              </a:spcAft>
              <a:buSzPts val="1800"/>
              <a:buChar char="●"/>
              <a:defRPr/>
            </a:lvl1pPr>
            <a:lvl2pPr indent="-317500" lvl="1" marL="914400">
              <a:spcBef>
                <a:spcPts val="0"/>
              </a:spcBef>
              <a:spcAft>
                <a:spcPts val="0"/>
              </a:spcAft>
              <a:buSzPts val="1400"/>
              <a:buChar char="○"/>
              <a:defRPr/>
            </a:lvl2pPr>
            <a:lvl3pPr indent="-317500" lvl="2" marL="1371600">
              <a:spcBef>
                <a:spcPts val="0"/>
              </a:spcBef>
              <a:spcAft>
                <a:spcPts val="0"/>
              </a:spcAft>
              <a:buSzPts val="1400"/>
              <a:buChar char="■"/>
              <a:defRPr/>
            </a:lvl3pPr>
            <a:lvl4pPr indent="-317500" lvl="3" marL="1828800">
              <a:spcBef>
                <a:spcPts val="0"/>
              </a:spcBef>
              <a:spcAft>
                <a:spcPts val="0"/>
              </a:spcAft>
              <a:buSzPts val="1400"/>
              <a:buChar char="●"/>
              <a:defRPr/>
            </a:lvl4pPr>
            <a:lvl5pPr indent="-317500" lvl="4" marL="2286000">
              <a:spcBef>
                <a:spcPts val="0"/>
              </a:spcBef>
              <a:spcAft>
                <a:spcPts val="0"/>
              </a:spcAft>
              <a:buSzPts val="1400"/>
              <a:buChar char="○"/>
              <a:defRPr/>
            </a:lvl5pPr>
            <a:lvl6pPr indent="-317500" lvl="5" marL="2743200">
              <a:spcBef>
                <a:spcPts val="0"/>
              </a:spcBef>
              <a:spcAft>
                <a:spcPts val="0"/>
              </a:spcAft>
              <a:buSzPts val="1400"/>
              <a:buChar char="■"/>
              <a:defRPr/>
            </a:lvl6pPr>
            <a:lvl7pPr indent="-317500" lvl="6" marL="3200400">
              <a:spcBef>
                <a:spcPts val="0"/>
              </a:spcBef>
              <a:spcAft>
                <a:spcPts val="0"/>
              </a:spcAft>
              <a:buSzPts val="1400"/>
              <a:buChar char="●"/>
              <a:defRPr/>
            </a:lvl7pPr>
            <a:lvl8pPr indent="-317500" lvl="7" marL="3657600">
              <a:spcBef>
                <a:spcPts val="0"/>
              </a:spcBef>
              <a:spcAft>
                <a:spcPts val="0"/>
              </a:spcAft>
              <a:buSzPts val="1400"/>
              <a:buChar char="○"/>
              <a:defRPr/>
            </a:lvl8pPr>
            <a:lvl9pPr indent="-317500" lvl="8" marL="4114800">
              <a:spcBef>
                <a:spcPts val="0"/>
              </a:spcBef>
              <a:spcAft>
                <a:spcPts val="0"/>
              </a:spcAft>
              <a:buSzPts val="1400"/>
              <a:buChar char="■"/>
              <a:defRPr/>
            </a:lvl9pPr>
          </a:lstStyle>
          <a:p/>
        </p:txBody>
      </p:sp>
      <p:sp>
        <p:nvSpPr>
          <p:cNvPr id="40" name="Google Shape;40;p9"/>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41" name="Shape 41"/>
        <p:cNvGrpSpPr/>
        <p:nvPr/>
      </p:nvGrpSpPr>
      <p:grpSpPr>
        <a:xfrm>
          <a:off x="0" y="0"/>
          <a:ext cx="0" cy="0"/>
          <a:chOff x="0" y="0"/>
          <a:chExt cx="0" cy="0"/>
        </a:xfrm>
      </p:grpSpPr>
      <p:sp>
        <p:nvSpPr>
          <p:cNvPr id="42" name="Google Shape;42;p10"/>
          <p:cNvSpPr txBox="1"/>
          <p:nvPr>
            <p:ph idx="1" type="body"/>
          </p:nvPr>
        </p:nvSpPr>
        <p:spPr>
          <a:xfrm>
            <a:off x="311700" y="4230575"/>
            <a:ext cx="5998800" cy="605100"/>
          </a:xfrm>
          <a:prstGeom prst="rect">
            <a:avLst/>
          </a:prstGeom>
        </p:spPr>
        <p:txBody>
          <a:bodyPr anchorCtr="0" anchor="ctr" bIns="91425" lIns="91425" spcFirstLastPara="1" rIns="91425" wrap="square" tIns="91425">
            <a:normAutofit/>
          </a:bodyPr>
          <a:lstStyle>
            <a:lvl1pPr indent="-228600" lvl="0" marL="457200">
              <a:lnSpc>
                <a:spcPct val="100000"/>
              </a:lnSpc>
              <a:spcBef>
                <a:spcPts val="0"/>
              </a:spcBef>
              <a:spcAft>
                <a:spcPts val="0"/>
              </a:spcAft>
              <a:buSzPts val="1800"/>
              <a:buNone/>
              <a:defRPr/>
            </a:lvl1pPr>
          </a:lstStyle>
          <a:p/>
        </p:txBody>
      </p:sp>
      <p:sp>
        <p:nvSpPr>
          <p:cNvPr id="43" name="Google Shape;43;p10"/>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2.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p:txBody>
      </p:sp>
      <p:sp>
        <p:nvSpPr>
          <p:cNvPr id="7" name="Google Shape;7;p1"/>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rmAutofit/>
          </a:bodyPr>
          <a:lstStyle>
            <a:lvl1pPr indent="-342900" lvl="0" marL="457200">
              <a:lnSpc>
                <a:spcPct val="115000"/>
              </a:lnSpc>
              <a:spcBef>
                <a:spcPts val="0"/>
              </a:spcBef>
              <a:spcAft>
                <a:spcPts val="0"/>
              </a:spcAft>
              <a:buClr>
                <a:schemeClr val="dk2"/>
              </a:buClr>
              <a:buSzPts val="1800"/>
              <a:buChar char="●"/>
              <a:defRPr sz="1800">
                <a:solidFill>
                  <a:schemeClr val="dk2"/>
                </a:solidFill>
              </a:defRPr>
            </a:lvl1pPr>
            <a:lvl2pPr indent="-317500" lvl="1" marL="914400">
              <a:lnSpc>
                <a:spcPct val="115000"/>
              </a:lnSpc>
              <a:spcBef>
                <a:spcPts val="0"/>
              </a:spcBef>
              <a:spcAft>
                <a:spcPts val="0"/>
              </a:spcAft>
              <a:buClr>
                <a:schemeClr val="dk2"/>
              </a:buClr>
              <a:buSzPts val="1400"/>
              <a:buChar char="○"/>
              <a:defRPr>
                <a:solidFill>
                  <a:schemeClr val="dk2"/>
                </a:solidFill>
              </a:defRPr>
            </a:lvl2pPr>
            <a:lvl3pPr indent="-317500" lvl="2" marL="1371600">
              <a:lnSpc>
                <a:spcPct val="115000"/>
              </a:lnSpc>
              <a:spcBef>
                <a:spcPts val="0"/>
              </a:spcBef>
              <a:spcAft>
                <a:spcPts val="0"/>
              </a:spcAft>
              <a:buClr>
                <a:schemeClr val="dk2"/>
              </a:buClr>
              <a:buSzPts val="1400"/>
              <a:buChar char="■"/>
              <a:defRPr>
                <a:solidFill>
                  <a:schemeClr val="dk2"/>
                </a:solidFill>
              </a:defRPr>
            </a:lvl3pPr>
            <a:lvl4pPr indent="-317500" lvl="3" marL="1828800">
              <a:lnSpc>
                <a:spcPct val="115000"/>
              </a:lnSpc>
              <a:spcBef>
                <a:spcPts val="0"/>
              </a:spcBef>
              <a:spcAft>
                <a:spcPts val="0"/>
              </a:spcAft>
              <a:buClr>
                <a:schemeClr val="dk2"/>
              </a:buClr>
              <a:buSzPts val="1400"/>
              <a:buChar char="●"/>
              <a:defRPr>
                <a:solidFill>
                  <a:schemeClr val="dk2"/>
                </a:solidFill>
              </a:defRPr>
            </a:lvl4pPr>
            <a:lvl5pPr indent="-317500" lvl="4" marL="2286000">
              <a:lnSpc>
                <a:spcPct val="115000"/>
              </a:lnSpc>
              <a:spcBef>
                <a:spcPts val="0"/>
              </a:spcBef>
              <a:spcAft>
                <a:spcPts val="0"/>
              </a:spcAft>
              <a:buClr>
                <a:schemeClr val="dk2"/>
              </a:buClr>
              <a:buSzPts val="1400"/>
              <a:buChar char="○"/>
              <a:defRPr>
                <a:solidFill>
                  <a:schemeClr val="dk2"/>
                </a:solidFill>
              </a:defRPr>
            </a:lvl5pPr>
            <a:lvl6pPr indent="-317500" lvl="5" marL="2743200">
              <a:lnSpc>
                <a:spcPct val="115000"/>
              </a:lnSpc>
              <a:spcBef>
                <a:spcPts val="0"/>
              </a:spcBef>
              <a:spcAft>
                <a:spcPts val="0"/>
              </a:spcAft>
              <a:buClr>
                <a:schemeClr val="dk2"/>
              </a:buClr>
              <a:buSzPts val="1400"/>
              <a:buChar char="■"/>
              <a:defRPr>
                <a:solidFill>
                  <a:schemeClr val="dk2"/>
                </a:solidFill>
              </a:defRPr>
            </a:lvl6pPr>
            <a:lvl7pPr indent="-317500" lvl="6" marL="3200400">
              <a:lnSpc>
                <a:spcPct val="115000"/>
              </a:lnSpc>
              <a:spcBef>
                <a:spcPts val="0"/>
              </a:spcBef>
              <a:spcAft>
                <a:spcPts val="0"/>
              </a:spcAft>
              <a:buClr>
                <a:schemeClr val="dk2"/>
              </a:buClr>
              <a:buSzPts val="1400"/>
              <a:buChar char="●"/>
              <a:defRPr>
                <a:solidFill>
                  <a:schemeClr val="dk2"/>
                </a:solidFill>
              </a:defRPr>
            </a:lvl7pPr>
            <a:lvl8pPr indent="-317500" lvl="7" marL="3657600">
              <a:lnSpc>
                <a:spcPct val="115000"/>
              </a:lnSpc>
              <a:spcBef>
                <a:spcPts val="0"/>
              </a:spcBef>
              <a:spcAft>
                <a:spcPts val="0"/>
              </a:spcAft>
              <a:buClr>
                <a:schemeClr val="dk2"/>
              </a:buClr>
              <a:buSzPts val="1400"/>
              <a:buChar char="○"/>
              <a:defRPr>
                <a:solidFill>
                  <a:schemeClr val="dk2"/>
                </a:solidFill>
              </a:defRPr>
            </a:lvl8pPr>
            <a:lvl9pPr indent="-317500" lvl="8" marL="4114800">
              <a:lnSpc>
                <a:spcPct val="115000"/>
              </a:lnSpc>
              <a:spcBef>
                <a:spcPts val="0"/>
              </a:spcBef>
              <a:spcAft>
                <a:spcPts val="0"/>
              </a:spcAft>
              <a:buClr>
                <a:schemeClr val="dk2"/>
              </a:buClr>
              <a:buSzPts val="1400"/>
              <a:buChar char="■"/>
              <a:defRPr>
                <a:solidFill>
                  <a:schemeClr val="dk2"/>
                </a:solidFill>
              </a:defRPr>
            </a:lvl9pPr>
          </a:lstStyle>
          <a:p/>
        </p:txBody>
      </p:sp>
      <p:sp>
        <p:nvSpPr>
          <p:cNvPr id="8" name="Google Shape;8;p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1.png"/><Relationship Id="rId4" Type="http://schemas.openxmlformats.org/officeDocument/2006/relationships/image" Target="../media/image3.png"/><Relationship Id="rId5" Type="http://schemas.openxmlformats.org/officeDocument/2006/relationships/image" Target="../media/image2.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1.xml"/><Relationship Id="rId3" Type="http://schemas.openxmlformats.org/officeDocument/2006/relationships/image" Target="../media/image8.jp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2.xml"/><Relationship Id="rId3" Type="http://schemas.openxmlformats.org/officeDocument/2006/relationships/image" Target="../media/image6.jp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3.xml"/><Relationship Id="rId3" Type="http://schemas.openxmlformats.org/officeDocument/2006/relationships/image" Target="../media/image6.jp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4.xml"/><Relationship Id="rId3" Type="http://schemas.openxmlformats.org/officeDocument/2006/relationships/image" Target="../media/image12.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xml"/><Relationship Id="rId3" Type="http://schemas.openxmlformats.org/officeDocument/2006/relationships/image" Target="../media/image5.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0.xml"/><Relationship Id="rId3" Type="http://schemas.openxmlformats.org/officeDocument/2006/relationships/image" Target="../media/image11.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5.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8.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9.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0.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1.xml"/><Relationship Id="rId3" Type="http://schemas.openxmlformats.org/officeDocument/2006/relationships/image" Target="../media/image1.png"/><Relationship Id="rId4" Type="http://schemas.openxmlformats.org/officeDocument/2006/relationships/image" Target="../media/image3.png"/><Relationship Id="rId5" Type="http://schemas.openxmlformats.org/officeDocument/2006/relationships/image" Target="../media/image2.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 Id="rId3" Type="http://schemas.openxmlformats.org/officeDocument/2006/relationships/image" Target="../media/image4.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xml"/><Relationship Id="rId3" Type="http://schemas.openxmlformats.org/officeDocument/2006/relationships/image" Target="../media/image7.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xml"/><Relationship Id="rId3" Type="http://schemas.openxmlformats.org/officeDocument/2006/relationships/image" Target="../media/image8.jpg"/><Relationship Id="rId4" Type="http://schemas.openxmlformats.org/officeDocument/2006/relationships/image" Target="../media/image6.jp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xml"/><Relationship Id="rId3" Type="http://schemas.openxmlformats.org/officeDocument/2006/relationships/image" Target="../media/image8.jpg"/><Relationship Id="rId4" Type="http://schemas.openxmlformats.org/officeDocument/2006/relationships/image" Target="../media/image10.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xml"/><Relationship Id="rId3" Type="http://schemas.openxmlformats.org/officeDocument/2006/relationships/image" Target="../media/image6.jpg"/><Relationship Id="rId4" Type="http://schemas.openxmlformats.org/officeDocument/2006/relationships/image" Target="../media/image9.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1B3222"/>
        </a:solidFill>
      </p:bgPr>
    </p:bg>
    <p:spTree>
      <p:nvGrpSpPr>
        <p:cNvPr id="53" name="Shape 53"/>
        <p:cNvGrpSpPr/>
        <p:nvPr/>
      </p:nvGrpSpPr>
      <p:grpSpPr>
        <a:xfrm>
          <a:off x="0" y="0"/>
          <a:ext cx="0" cy="0"/>
          <a:chOff x="0" y="0"/>
          <a:chExt cx="0" cy="0"/>
        </a:xfrm>
      </p:grpSpPr>
      <p:pic>
        <p:nvPicPr>
          <p:cNvPr id="54" name="Google Shape;54;p13"/>
          <p:cNvPicPr preferRelativeResize="0"/>
          <p:nvPr/>
        </p:nvPicPr>
        <p:blipFill>
          <a:blip r:embed="rId3">
            <a:alphaModFix/>
          </a:blip>
          <a:stretch>
            <a:fillRect/>
          </a:stretch>
        </p:blipFill>
        <p:spPr>
          <a:xfrm>
            <a:off x="79600" y="76201"/>
            <a:ext cx="3017519" cy="694030"/>
          </a:xfrm>
          <a:prstGeom prst="rect">
            <a:avLst/>
          </a:prstGeom>
          <a:noFill/>
          <a:ln>
            <a:noFill/>
          </a:ln>
        </p:spPr>
      </p:pic>
      <p:pic>
        <p:nvPicPr>
          <p:cNvPr id="55" name="Google Shape;55;p13"/>
          <p:cNvPicPr preferRelativeResize="0"/>
          <p:nvPr/>
        </p:nvPicPr>
        <p:blipFill rotWithShape="1">
          <a:blip r:embed="rId4">
            <a:alphaModFix/>
          </a:blip>
          <a:srcRect b="17319" l="0" r="0" t="14304"/>
          <a:stretch/>
        </p:blipFill>
        <p:spPr>
          <a:xfrm>
            <a:off x="0" y="770225"/>
            <a:ext cx="9144000" cy="4184599"/>
          </a:xfrm>
          <a:prstGeom prst="rect">
            <a:avLst/>
          </a:prstGeom>
          <a:noFill/>
          <a:ln>
            <a:noFill/>
          </a:ln>
        </p:spPr>
      </p:pic>
      <p:pic>
        <p:nvPicPr>
          <p:cNvPr id="56" name="Google Shape;56;p13"/>
          <p:cNvPicPr preferRelativeResize="0"/>
          <p:nvPr/>
        </p:nvPicPr>
        <p:blipFill rotWithShape="1">
          <a:blip r:embed="rId5">
            <a:alphaModFix/>
          </a:blip>
          <a:srcRect b="0" l="69" r="0" t="40334"/>
          <a:stretch/>
        </p:blipFill>
        <p:spPr>
          <a:xfrm flipH="1" rot="10800000">
            <a:off x="0" y="4054224"/>
            <a:ext cx="9144003" cy="900601"/>
          </a:xfrm>
          <a:prstGeom prst="rect">
            <a:avLst/>
          </a:prstGeom>
          <a:noFill/>
          <a:ln>
            <a:noFill/>
          </a:ln>
        </p:spPr>
      </p:pic>
      <p:sp>
        <p:nvSpPr>
          <p:cNvPr id="57" name="Google Shape;57;p13"/>
          <p:cNvSpPr txBox="1"/>
          <p:nvPr/>
        </p:nvSpPr>
        <p:spPr>
          <a:xfrm>
            <a:off x="6111725" y="76200"/>
            <a:ext cx="2921700" cy="8619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2200">
                <a:solidFill>
                  <a:srgbClr val="FFEFDB"/>
                </a:solidFill>
                <a:latin typeface="Avenir"/>
                <a:ea typeface="Avenir"/>
                <a:cs typeface="Avenir"/>
                <a:sym typeface="Avenir"/>
              </a:rPr>
              <a:t>UNIT 8: PROMOTION</a:t>
            </a:r>
            <a:endParaRPr sz="2200">
              <a:solidFill>
                <a:srgbClr val="FFEFDB"/>
              </a:solidFill>
              <a:latin typeface="Avenir"/>
              <a:ea typeface="Avenir"/>
              <a:cs typeface="Avenir"/>
              <a:sym typeface="Avenir"/>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6" name="Shape 126"/>
        <p:cNvGrpSpPr/>
        <p:nvPr/>
      </p:nvGrpSpPr>
      <p:grpSpPr>
        <a:xfrm>
          <a:off x="0" y="0"/>
          <a:ext cx="0" cy="0"/>
          <a:chOff x="0" y="0"/>
          <a:chExt cx="0" cy="0"/>
        </a:xfrm>
      </p:grpSpPr>
      <p:sp>
        <p:nvSpPr>
          <p:cNvPr id="127" name="Google Shape;127;p22"/>
          <p:cNvSpPr txBox="1"/>
          <p:nvPr/>
        </p:nvSpPr>
        <p:spPr>
          <a:xfrm>
            <a:off x="310900" y="1157300"/>
            <a:ext cx="8723400" cy="3458100"/>
          </a:xfrm>
          <a:prstGeom prst="rect">
            <a:avLst/>
          </a:prstGeom>
          <a:noFill/>
          <a:ln>
            <a:noFill/>
          </a:ln>
        </p:spPr>
        <p:txBody>
          <a:bodyPr anchorCtr="0" anchor="t" bIns="91425" lIns="91425" spcFirstLastPara="1" rIns="91425" wrap="square" tIns="91425">
            <a:spAutoFit/>
          </a:bodyPr>
          <a:lstStyle/>
          <a:p>
            <a:pPr indent="0" lvl="0" marL="0" rtl="0" algn="l">
              <a:lnSpc>
                <a:spcPct val="125000"/>
              </a:lnSpc>
              <a:spcBef>
                <a:spcPts val="800"/>
              </a:spcBef>
              <a:spcAft>
                <a:spcPts val="0"/>
              </a:spcAft>
              <a:buNone/>
            </a:pPr>
            <a:r>
              <a:rPr b="1" lang="en" sz="2000">
                <a:latin typeface="Avenir"/>
                <a:ea typeface="Avenir"/>
                <a:cs typeface="Avenir"/>
                <a:sym typeface="Avenir"/>
              </a:rPr>
              <a:t>ACT</a:t>
            </a:r>
            <a:r>
              <a:rPr b="1" lang="en" sz="2000">
                <a:latin typeface="Avenir"/>
                <a:ea typeface="Avenir"/>
                <a:cs typeface="Avenir"/>
                <a:sym typeface="Avenir"/>
              </a:rPr>
              <a:t>:</a:t>
            </a:r>
            <a:endParaRPr b="1" sz="2000">
              <a:latin typeface="Avenir"/>
              <a:ea typeface="Avenir"/>
              <a:cs typeface="Avenir"/>
              <a:sym typeface="Avenir"/>
            </a:endParaRPr>
          </a:p>
          <a:p>
            <a:pPr indent="-374650" lvl="0" marL="457200" rtl="0" algn="l">
              <a:lnSpc>
                <a:spcPct val="100000"/>
              </a:lnSpc>
              <a:spcBef>
                <a:spcPts val="800"/>
              </a:spcBef>
              <a:spcAft>
                <a:spcPts val="0"/>
              </a:spcAft>
              <a:buSzPts val="2300"/>
              <a:buFont typeface="Avenir"/>
              <a:buChar char="●"/>
            </a:pPr>
            <a:r>
              <a:rPr lang="en" sz="2300">
                <a:latin typeface="Avenir"/>
                <a:ea typeface="Avenir"/>
                <a:cs typeface="Avenir"/>
                <a:sym typeface="Avenir"/>
              </a:rPr>
              <a:t>Using the three key parts, write your own 30-Second Business Statement in your workbook or another notebook.</a:t>
            </a:r>
            <a:endParaRPr sz="2300">
              <a:latin typeface="Avenir"/>
              <a:ea typeface="Avenir"/>
              <a:cs typeface="Avenir"/>
              <a:sym typeface="Avenir"/>
            </a:endParaRPr>
          </a:p>
          <a:p>
            <a:pPr indent="-374650" lvl="0" marL="457200" rtl="0" algn="l">
              <a:lnSpc>
                <a:spcPct val="100000"/>
              </a:lnSpc>
              <a:spcBef>
                <a:spcPts val="800"/>
              </a:spcBef>
              <a:spcAft>
                <a:spcPts val="0"/>
              </a:spcAft>
              <a:buSzPts val="2300"/>
              <a:buFont typeface="Avenir"/>
              <a:buChar char="●"/>
            </a:pPr>
            <a:r>
              <a:rPr lang="en" sz="2300">
                <a:latin typeface="Avenir"/>
                <a:ea typeface="Avenir"/>
                <a:cs typeface="Avenir"/>
                <a:sym typeface="Avenir"/>
              </a:rPr>
              <a:t>Stand in groups of three and share your 30-second statement with each other.</a:t>
            </a:r>
            <a:endParaRPr sz="2300">
              <a:latin typeface="Avenir"/>
              <a:ea typeface="Avenir"/>
              <a:cs typeface="Avenir"/>
              <a:sym typeface="Avenir"/>
            </a:endParaRPr>
          </a:p>
          <a:p>
            <a:pPr indent="-374650" lvl="0" marL="457200" rtl="0" algn="l">
              <a:lnSpc>
                <a:spcPct val="100000"/>
              </a:lnSpc>
              <a:spcBef>
                <a:spcPts val="800"/>
              </a:spcBef>
              <a:spcAft>
                <a:spcPts val="0"/>
              </a:spcAft>
              <a:buSzPts val="2300"/>
              <a:buFont typeface="Avenir"/>
              <a:buChar char="●"/>
            </a:pPr>
            <a:r>
              <a:rPr lang="en" sz="2300">
                <a:latin typeface="Avenir"/>
                <a:ea typeface="Avenir"/>
                <a:cs typeface="Avenir"/>
                <a:sym typeface="Avenir"/>
              </a:rPr>
              <a:t>Listen to each other and give feedback.</a:t>
            </a:r>
            <a:endParaRPr sz="2300">
              <a:latin typeface="Avenir"/>
              <a:ea typeface="Avenir"/>
              <a:cs typeface="Avenir"/>
              <a:sym typeface="Avenir"/>
            </a:endParaRPr>
          </a:p>
          <a:p>
            <a:pPr indent="-374650" lvl="0" marL="457200" rtl="0" algn="l">
              <a:lnSpc>
                <a:spcPct val="100000"/>
              </a:lnSpc>
              <a:spcBef>
                <a:spcPts val="800"/>
              </a:spcBef>
              <a:spcAft>
                <a:spcPts val="0"/>
              </a:spcAft>
              <a:buSzPts val="2300"/>
              <a:buFont typeface="Avenir"/>
              <a:buChar char="●"/>
            </a:pPr>
            <a:r>
              <a:rPr lang="en" sz="2300">
                <a:latin typeface="Avenir"/>
                <a:ea typeface="Avenir"/>
                <a:cs typeface="Avenir"/>
                <a:sym typeface="Avenir"/>
              </a:rPr>
              <a:t>Take a few minutes to consider the feedback you got and rewrite your 30-second business statement.</a:t>
            </a:r>
            <a:endParaRPr sz="2300">
              <a:latin typeface="Avenir"/>
              <a:ea typeface="Avenir"/>
              <a:cs typeface="Avenir"/>
              <a:sym typeface="Avenir"/>
            </a:endParaRPr>
          </a:p>
        </p:txBody>
      </p:sp>
      <p:sp>
        <p:nvSpPr>
          <p:cNvPr id="128" name="Google Shape;128;p22"/>
          <p:cNvSpPr/>
          <p:nvPr/>
        </p:nvSpPr>
        <p:spPr>
          <a:xfrm>
            <a:off x="0" y="0"/>
            <a:ext cx="9144000" cy="508800"/>
          </a:xfrm>
          <a:prstGeom prst="rect">
            <a:avLst/>
          </a:prstGeom>
          <a:solidFill>
            <a:srgbClr val="D22630"/>
          </a:solidFill>
          <a:ln cap="flat" cmpd="sng" w="9525">
            <a:solidFill>
              <a:srgbClr val="595959"/>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spcBef>
                <a:spcPts val="0"/>
              </a:spcBef>
              <a:spcAft>
                <a:spcPts val="0"/>
              </a:spcAft>
              <a:buNone/>
            </a:pPr>
            <a:r>
              <a:rPr b="1" lang="en" sz="1800">
                <a:solidFill>
                  <a:srgbClr val="FFEFDB"/>
                </a:solidFill>
                <a:latin typeface="Avenir"/>
                <a:ea typeface="Avenir"/>
                <a:cs typeface="Avenir"/>
                <a:sym typeface="Avenir"/>
              </a:rPr>
              <a:t> UNIT 8: PROMOTION			     	    	   				    PRINCIPLE 1 | LEARN</a:t>
            </a:r>
            <a:endParaRPr b="1" sz="1800">
              <a:solidFill>
                <a:srgbClr val="FFEFDB"/>
              </a:solidFill>
              <a:latin typeface="Avenir"/>
              <a:ea typeface="Avenir"/>
              <a:cs typeface="Avenir"/>
              <a:sym typeface="Avenir"/>
            </a:endParaRPr>
          </a:p>
        </p:txBody>
      </p:sp>
      <p:sp>
        <p:nvSpPr>
          <p:cNvPr id="129" name="Google Shape;129;p22"/>
          <p:cNvSpPr txBox="1"/>
          <p:nvPr/>
        </p:nvSpPr>
        <p:spPr>
          <a:xfrm>
            <a:off x="311700" y="438900"/>
            <a:ext cx="8723400" cy="7542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b="1" lang="en" sz="1600">
                <a:latin typeface="Avenir"/>
                <a:ea typeface="Avenir"/>
                <a:cs typeface="Avenir"/>
                <a:sym typeface="Avenir"/>
              </a:rPr>
              <a:t>Principle 1</a:t>
            </a:r>
            <a:endParaRPr b="1" sz="1600">
              <a:latin typeface="Avenir"/>
              <a:ea typeface="Avenir"/>
              <a:cs typeface="Avenir"/>
              <a:sym typeface="Avenir"/>
            </a:endParaRPr>
          </a:p>
          <a:p>
            <a:pPr indent="0" lvl="0" marL="0" rtl="0" algn="ctr">
              <a:spcBef>
                <a:spcPts val="0"/>
              </a:spcBef>
              <a:spcAft>
                <a:spcPts val="0"/>
              </a:spcAft>
              <a:buNone/>
            </a:pPr>
            <a:r>
              <a:rPr b="1" lang="en" sz="2100">
                <a:latin typeface="Avenir"/>
                <a:ea typeface="Avenir"/>
                <a:cs typeface="Avenir"/>
                <a:sym typeface="Avenir"/>
              </a:rPr>
              <a:t>STATE YOUR BUSINESS IN 30 SECONDS </a:t>
            </a:r>
            <a:endParaRPr b="1" sz="2100">
              <a:latin typeface="Avenir"/>
              <a:ea typeface="Avenir"/>
              <a:cs typeface="Avenir"/>
              <a:sym typeface="Avenir"/>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3" name="Shape 133"/>
        <p:cNvGrpSpPr/>
        <p:nvPr/>
      </p:nvGrpSpPr>
      <p:grpSpPr>
        <a:xfrm>
          <a:off x="0" y="0"/>
          <a:ext cx="0" cy="0"/>
          <a:chOff x="0" y="0"/>
          <a:chExt cx="0" cy="0"/>
        </a:xfrm>
      </p:grpSpPr>
      <p:sp>
        <p:nvSpPr>
          <p:cNvPr id="134" name="Google Shape;134;p23"/>
          <p:cNvSpPr txBox="1"/>
          <p:nvPr/>
        </p:nvSpPr>
        <p:spPr>
          <a:xfrm>
            <a:off x="310900" y="1157300"/>
            <a:ext cx="8723400" cy="492600"/>
          </a:xfrm>
          <a:prstGeom prst="rect">
            <a:avLst/>
          </a:prstGeom>
          <a:noFill/>
          <a:ln>
            <a:noFill/>
          </a:ln>
        </p:spPr>
        <p:txBody>
          <a:bodyPr anchorCtr="0" anchor="t" bIns="91425" lIns="91425" spcFirstLastPara="1" rIns="91425" wrap="square" tIns="91425">
            <a:spAutoFit/>
          </a:bodyPr>
          <a:lstStyle/>
          <a:p>
            <a:pPr indent="0" lvl="0" marL="0" rtl="0" algn="l">
              <a:lnSpc>
                <a:spcPct val="100000"/>
              </a:lnSpc>
              <a:spcBef>
                <a:spcPts val="800"/>
              </a:spcBef>
              <a:spcAft>
                <a:spcPts val="0"/>
              </a:spcAft>
              <a:buNone/>
            </a:pPr>
            <a:r>
              <a:rPr b="1" lang="en" sz="2000">
                <a:latin typeface="Avenir"/>
                <a:ea typeface="Avenir"/>
                <a:cs typeface="Avenir"/>
                <a:sym typeface="Avenir"/>
              </a:rPr>
              <a:t>CODE:</a:t>
            </a:r>
            <a:endParaRPr sz="2300">
              <a:latin typeface="Avenir"/>
              <a:ea typeface="Avenir"/>
              <a:cs typeface="Avenir"/>
              <a:sym typeface="Avenir"/>
            </a:endParaRPr>
          </a:p>
        </p:txBody>
      </p:sp>
      <p:sp>
        <p:nvSpPr>
          <p:cNvPr id="135" name="Google Shape;135;p23"/>
          <p:cNvSpPr/>
          <p:nvPr/>
        </p:nvSpPr>
        <p:spPr>
          <a:xfrm>
            <a:off x="0" y="0"/>
            <a:ext cx="9144000" cy="508800"/>
          </a:xfrm>
          <a:prstGeom prst="rect">
            <a:avLst/>
          </a:prstGeom>
          <a:solidFill>
            <a:srgbClr val="D22630"/>
          </a:solidFill>
          <a:ln cap="flat" cmpd="sng" w="9525">
            <a:solidFill>
              <a:srgbClr val="595959"/>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spcBef>
                <a:spcPts val="0"/>
              </a:spcBef>
              <a:spcAft>
                <a:spcPts val="0"/>
              </a:spcAft>
              <a:buNone/>
            </a:pPr>
            <a:r>
              <a:rPr b="1" lang="en" sz="1800">
                <a:solidFill>
                  <a:srgbClr val="FFEFDB"/>
                </a:solidFill>
                <a:latin typeface="Avenir"/>
                <a:ea typeface="Avenir"/>
                <a:cs typeface="Avenir"/>
                <a:sym typeface="Avenir"/>
              </a:rPr>
              <a:t> UNIT 8: PROMOTION			     	    	   				    PRINCIPLE 2 | LEARN</a:t>
            </a:r>
            <a:endParaRPr b="1" sz="1800">
              <a:solidFill>
                <a:srgbClr val="FFEFDB"/>
              </a:solidFill>
              <a:latin typeface="Avenir"/>
              <a:ea typeface="Avenir"/>
              <a:cs typeface="Avenir"/>
              <a:sym typeface="Avenir"/>
            </a:endParaRPr>
          </a:p>
        </p:txBody>
      </p:sp>
      <p:sp>
        <p:nvSpPr>
          <p:cNvPr id="136" name="Google Shape;136;p23"/>
          <p:cNvSpPr txBox="1"/>
          <p:nvPr/>
        </p:nvSpPr>
        <p:spPr>
          <a:xfrm>
            <a:off x="311700" y="438900"/>
            <a:ext cx="8723400" cy="7542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b="1" lang="en" sz="1600">
                <a:latin typeface="Avenir"/>
                <a:ea typeface="Avenir"/>
                <a:cs typeface="Avenir"/>
                <a:sym typeface="Avenir"/>
              </a:rPr>
              <a:t>Principle 2</a:t>
            </a:r>
            <a:endParaRPr b="1" sz="1600">
              <a:latin typeface="Avenir"/>
              <a:ea typeface="Avenir"/>
              <a:cs typeface="Avenir"/>
              <a:sym typeface="Avenir"/>
            </a:endParaRPr>
          </a:p>
          <a:p>
            <a:pPr indent="0" lvl="0" marL="0" rtl="0" algn="ctr">
              <a:spcBef>
                <a:spcPts val="0"/>
              </a:spcBef>
              <a:spcAft>
                <a:spcPts val="0"/>
              </a:spcAft>
              <a:buNone/>
            </a:pPr>
            <a:r>
              <a:rPr b="1" lang="en" sz="2100">
                <a:latin typeface="Avenir"/>
                <a:ea typeface="Avenir"/>
                <a:cs typeface="Avenir"/>
                <a:sym typeface="Avenir"/>
              </a:rPr>
              <a:t>BRAND YOUR BUSINESS </a:t>
            </a:r>
            <a:endParaRPr b="1" sz="2100">
              <a:latin typeface="Avenir"/>
              <a:ea typeface="Avenir"/>
              <a:cs typeface="Avenir"/>
              <a:sym typeface="Avenir"/>
            </a:endParaRPr>
          </a:p>
        </p:txBody>
      </p:sp>
      <p:sp>
        <p:nvSpPr>
          <p:cNvPr id="137" name="Google Shape;137;p23"/>
          <p:cNvSpPr txBox="1"/>
          <p:nvPr/>
        </p:nvSpPr>
        <p:spPr>
          <a:xfrm>
            <a:off x="4572000" y="1157300"/>
            <a:ext cx="4462200" cy="3288900"/>
          </a:xfrm>
          <a:prstGeom prst="rect">
            <a:avLst/>
          </a:prstGeom>
          <a:noFill/>
          <a:ln>
            <a:noFill/>
          </a:ln>
        </p:spPr>
        <p:txBody>
          <a:bodyPr anchorCtr="0" anchor="t" bIns="91425" lIns="91425" spcFirstLastPara="1" rIns="91425" wrap="square" tIns="91425">
            <a:spAutoFit/>
          </a:bodyPr>
          <a:lstStyle/>
          <a:p>
            <a:pPr indent="0" lvl="0" marL="0" rtl="0" algn="l">
              <a:lnSpc>
                <a:spcPct val="125000"/>
              </a:lnSpc>
              <a:spcBef>
                <a:spcPts val="800"/>
              </a:spcBef>
              <a:spcAft>
                <a:spcPts val="0"/>
              </a:spcAft>
              <a:buNone/>
            </a:pPr>
            <a:r>
              <a:rPr b="1" lang="en" sz="2000">
                <a:latin typeface="Avenir"/>
                <a:ea typeface="Avenir"/>
                <a:cs typeface="Avenir"/>
                <a:sym typeface="Avenir"/>
              </a:rPr>
              <a:t>Bernice</a:t>
            </a:r>
            <a:r>
              <a:rPr b="1" lang="en" sz="2000">
                <a:latin typeface="Avenir"/>
                <a:ea typeface="Avenir"/>
                <a:cs typeface="Avenir"/>
                <a:sym typeface="Avenir"/>
              </a:rPr>
              <a:t>’s Brand:</a:t>
            </a:r>
            <a:endParaRPr b="1" sz="2000">
              <a:latin typeface="Avenir"/>
              <a:ea typeface="Avenir"/>
              <a:cs typeface="Avenir"/>
              <a:sym typeface="Avenir"/>
            </a:endParaRPr>
          </a:p>
          <a:p>
            <a:pPr indent="-355600" lvl="0" marL="457200" rtl="0" algn="l">
              <a:lnSpc>
                <a:spcPct val="125000"/>
              </a:lnSpc>
              <a:spcBef>
                <a:spcPts val="800"/>
              </a:spcBef>
              <a:spcAft>
                <a:spcPts val="0"/>
              </a:spcAft>
              <a:buSzPts val="2000"/>
              <a:buFont typeface="Avenir"/>
              <a:buChar char="●"/>
            </a:pPr>
            <a:r>
              <a:rPr b="1" lang="en" sz="2000">
                <a:latin typeface="Avenir"/>
                <a:ea typeface="Avenir"/>
                <a:cs typeface="Avenir"/>
                <a:sym typeface="Avenir"/>
              </a:rPr>
              <a:t>Quality Products</a:t>
            </a:r>
            <a:endParaRPr b="1" sz="2000">
              <a:latin typeface="Avenir"/>
              <a:ea typeface="Avenir"/>
              <a:cs typeface="Avenir"/>
              <a:sym typeface="Avenir"/>
            </a:endParaRPr>
          </a:p>
          <a:p>
            <a:pPr indent="-355600" lvl="0" marL="457200" rtl="0" algn="l">
              <a:lnSpc>
                <a:spcPct val="125000"/>
              </a:lnSpc>
              <a:spcBef>
                <a:spcPts val="0"/>
              </a:spcBef>
              <a:spcAft>
                <a:spcPts val="0"/>
              </a:spcAft>
              <a:buSzPts val="2000"/>
              <a:buFont typeface="Avenir"/>
              <a:buChar char="●"/>
            </a:pPr>
            <a:r>
              <a:rPr b="1" lang="en" sz="2000">
                <a:latin typeface="Avenir"/>
                <a:ea typeface="Avenir"/>
                <a:cs typeface="Avenir"/>
                <a:sym typeface="Avenir"/>
              </a:rPr>
              <a:t>Friendly Service</a:t>
            </a:r>
            <a:endParaRPr b="1" sz="2000">
              <a:latin typeface="Avenir"/>
              <a:ea typeface="Avenir"/>
              <a:cs typeface="Avenir"/>
              <a:sym typeface="Avenir"/>
            </a:endParaRPr>
          </a:p>
          <a:p>
            <a:pPr indent="-355600" lvl="0" marL="457200" rtl="0" algn="l">
              <a:lnSpc>
                <a:spcPct val="125000"/>
              </a:lnSpc>
              <a:spcBef>
                <a:spcPts val="0"/>
              </a:spcBef>
              <a:spcAft>
                <a:spcPts val="0"/>
              </a:spcAft>
              <a:buSzPts val="2000"/>
              <a:buFont typeface="Avenir"/>
              <a:buChar char="●"/>
            </a:pPr>
            <a:r>
              <a:rPr b="1" lang="en" sz="2000">
                <a:latin typeface="Avenir"/>
                <a:ea typeface="Avenir"/>
                <a:cs typeface="Avenir"/>
                <a:sym typeface="Avenir"/>
              </a:rPr>
              <a:t>New Pattern Choices</a:t>
            </a:r>
            <a:endParaRPr b="1" sz="2000">
              <a:latin typeface="Avenir"/>
              <a:ea typeface="Avenir"/>
              <a:cs typeface="Avenir"/>
              <a:sym typeface="Avenir"/>
            </a:endParaRPr>
          </a:p>
          <a:p>
            <a:pPr indent="-355600" lvl="0" marL="457200" rtl="0" algn="l">
              <a:lnSpc>
                <a:spcPct val="125000"/>
              </a:lnSpc>
              <a:spcBef>
                <a:spcPts val="0"/>
              </a:spcBef>
              <a:spcAft>
                <a:spcPts val="0"/>
              </a:spcAft>
              <a:buSzPts val="2000"/>
              <a:buFont typeface="Avenir"/>
              <a:buChar char="●"/>
            </a:pPr>
            <a:r>
              <a:rPr b="1" lang="en" sz="2000">
                <a:latin typeface="Avenir"/>
                <a:ea typeface="Avenir"/>
                <a:cs typeface="Avenir"/>
                <a:sym typeface="Avenir"/>
              </a:rPr>
              <a:t>Logo</a:t>
            </a:r>
            <a:endParaRPr b="1" sz="2000">
              <a:latin typeface="Avenir"/>
              <a:ea typeface="Avenir"/>
              <a:cs typeface="Avenir"/>
              <a:sym typeface="Avenir"/>
            </a:endParaRPr>
          </a:p>
          <a:p>
            <a:pPr indent="-355600" lvl="0" marL="457200" rtl="0" algn="l">
              <a:lnSpc>
                <a:spcPct val="125000"/>
              </a:lnSpc>
              <a:spcBef>
                <a:spcPts val="0"/>
              </a:spcBef>
              <a:spcAft>
                <a:spcPts val="0"/>
              </a:spcAft>
              <a:buSzPts val="2000"/>
              <a:buFont typeface="Avenir"/>
              <a:buChar char="●"/>
            </a:pPr>
            <a:r>
              <a:rPr b="1" lang="en" sz="2000">
                <a:latin typeface="Avenir"/>
                <a:ea typeface="Avenir"/>
                <a:cs typeface="Avenir"/>
                <a:sym typeface="Avenir"/>
              </a:rPr>
              <a:t>Sign</a:t>
            </a:r>
            <a:endParaRPr b="1" sz="2000">
              <a:latin typeface="Avenir"/>
              <a:ea typeface="Avenir"/>
              <a:cs typeface="Avenir"/>
              <a:sym typeface="Avenir"/>
            </a:endParaRPr>
          </a:p>
          <a:p>
            <a:pPr indent="-355600" lvl="0" marL="457200" rtl="0" algn="l">
              <a:lnSpc>
                <a:spcPct val="125000"/>
              </a:lnSpc>
              <a:spcBef>
                <a:spcPts val="0"/>
              </a:spcBef>
              <a:spcAft>
                <a:spcPts val="0"/>
              </a:spcAft>
              <a:buSzPts val="2000"/>
              <a:buFont typeface="Avenir"/>
              <a:buChar char="●"/>
            </a:pPr>
            <a:r>
              <a:rPr b="1" lang="en" sz="2000">
                <a:latin typeface="Avenir"/>
                <a:ea typeface="Avenir"/>
                <a:cs typeface="Avenir"/>
                <a:sym typeface="Avenir"/>
              </a:rPr>
              <a:t>Business Cards</a:t>
            </a:r>
            <a:endParaRPr b="1" sz="2000">
              <a:latin typeface="Avenir"/>
              <a:ea typeface="Avenir"/>
              <a:cs typeface="Avenir"/>
              <a:sym typeface="Avenir"/>
            </a:endParaRPr>
          </a:p>
          <a:p>
            <a:pPr indent="-355600" lvl="0" marL="457200" rtl="0" algn="l">
              <a:lnSpc>
                <a:spcPct val="125000"/>
              </a:lnSpc>
              <a:spcBef>
                <a:spcPts val="0"/>
              </a:spcBef>
              <a:spcAft>
                <a:spcPts val="0"/>
              </a:spcAft>
              <a:buSzPts val="2000"/>
              <a:buFont typeface="Avenir"/>
              <a:buChar char="●"/>
            </a:pPr>
            <a:r>
              <a:rPr b="1" lang="en" sz="2000">
                <a:latin typeface="Avenir"/>
                <a:ea typeface="Avenir"/>
                <a:cs typeface="Avenir"/>
                <a:sym typeface="Avenir"/>
              </a:rPr>
              <a:t>Pleasant Display Area </a:t>
            </a:r>
            <a:endParaRPr b="1" sz="2000">
              <a:latin typeface="Avenir"/>
              <a:ea typeface="Avenir"/>
              <a:cs typeface="Avenir"/>
              <a:sym typeface="Avenir"/>
            </a:endParaRPr>
          </a:p>
        </p:txBody>
      </p:sp>
      <p:pic>
        <p:nvPicPr>
          <p:cNvPr id="138" name="Google Shape;138;p23"/>
          <p:cNvPicPr preferRelativeResize="0"/>
          <p:nvPr/>
        </p:nvPicPr>
        <p:blipFill rotWithShape="1">
          <a:blip r:embed="rId3">
            <a:alphaModFix/>
          </a:blip>
          <a:srcRect b="0" l="36291" r="30149" t="0"/>
          <a:stretch/>
        </p:blipFill>
        <p:spPr>
          <a:xfrm>
            <a:off x="2150075" y="1152150"/>
            <a:ext cx="1657999" cy="3304200"/>
          </a:xfrm>
          <a:prstGeom prst="rect">
            <a:avLst/>
          </a:prstGeom>
          <a:noFill/>
          <a:ln>
            <a:noFill/>
          </a:ln>
        </p:spPr>
      </p:pic>
      <p:sp>
        <p:nvSpPr>
          <p:cNvPr id="139" name="Google Shape;139;p23"/>
          <p:cNvSpPr txBox="1"/>
          <p:nvPr/>
        </p:nvSpPr>
        <p:spPr>
          <a:xfrm>
            <a:off x="1997025" y="4456350"/>
            <a:ext cx="1964100" cy="4311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 sz="1600">
                <a:solidFill>
                  <a:srgbClr val="D22630"/>
                </a:solidFill>
                <a:latin typeface="Avenir"/>
                <a:ea typeface="Avenir"/>
                <a:cs typeface="Avenir"/>
                <a:sym typeface="Avenir"/>
              </a:rPr>
              <a:t>BAGS BY BERNICE</a:t>
            </a:r>
            <a:endParaRPr b="1" sz="1600">
              <a:solidFill>
                <a:srgbClr val="D22630"/>
              </a:solidFill>
              <a:latin typeface="Avenir"/>
              <a:ea typeface="Avenir"/>
              <a:cs typeface="Avenir"/>
              <a:sym typeface="Avenir"/>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3" name="Shape 143"/>
        <p:cNvGrpSpPr/>
        <p:nvPr/>
      </p:nvGrpSpPr>
      <p:grpSpPr>
        <a:xfrm>
          <a:off x="0" y="0"/>
          <a:ext cx="0" cy="0"/>
          <a:chOff x="0" y="0"/>
          <a:chExt cx="0" cy="0"/>
        </a:xfrm>
      </p:grpSpPr>
      <p:sp>
        <p:nvSpPr>
          <p:cNvPr id="144" name="Google Shape;144;p24"/>
          <p:cNvSpPr txBox="1"/>
          <p:nvPr/>
        </p:nvSpPr>
        <p:spPr>
          <a:xfrm>
            <a:off x="310900" y="1157300"/>
            <a:ext cx="8723400" cy="492600"/>
          </a:xfrm>
          <a:prstGeom prst="rect">
            <a:avLst/>
          </a:prstGeom>
          <a:noFill/>
          <a:ln>
            <a:noFill/>
          </a:ln>
        </p:spPr>
        <p:txBody>
          <a:bodyPr anchorCtr="0" anchor="t" bIns="91425" lIns="91425" spcFirstLastPara="1" rIns="91425" wrap="square" tIns="91425">
            <a:spAutoFit/>
          </a:bodyPr>
          <a:lstStyle/>
          <a:p>
            <a:pPr indent="0" lvl="0" marL="0" rtl="0" algn="l">
              <a:lnSpc>
                <a:spcPct val="100000"/>
              </a:lnSpc>
              <a:spcBef>
                <a:spcPts val="800"/>
              </a:spcBef>
              <a:spcAft>
                <a:spcPts val="0"/>
              </a:spcAft>
              <a:buNone/>
            </a:pPr>
            <a:r>
              <a:rPr b="1" lang="en" sz="2000">
                <a:latin typeface="Avenir"/>
                <a:ea typeface="Avenir"/>
                <a:cs typeface="Avenir"/>
                <a:sym typeface="Avenir"/>
              </a:rPr>
              <a:t>CODE:</a:t>
            </a:r>
            <a:endParaRPr sz="2300">
              <a:latin typeface="Avenir"/>
              <a:ea typeface="Avenir"/>
              <a:cs typeface="Avenir"/>
              <a:sym typeface="Avenir"/>
            </a:endParaRPr>
          </a:p>
        </p:txBody>
      </p:sp>
      <p:sp>
        <p:nvSpPr>
          <p:cNvPr id="145" name="Google Shape;145;p24"/>
          <p:cNvSpPr/>
          <p:nvPr/>
        </p:nvSpPr>
        <p:spPr>
          <a:xfrm>
            <a:off x="0" y="0"/>
            <a:ext cx="9144000" cy="508800"/>
          </a:xfrm>
          <a:prstGeom prst="rect">
            <a:avLst/>
          </a:prstGeom>
          <a:solidFill>
            <a:srgbClr val="D22630"/>
          </a:solidFill>
          <a:ln cap="flat" cmpd="sng" w="9525">
            <a:solidFill>
              <a:srgbClr val="595959"/>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spcBef>
                <a:spcPts val="0"/>
              </a:spcBef>
              <a:spcAft>
                <a:spcPts val="0"/>
              </a:spcAft>
              <a:buNone/>
            </a:pPr>
            <a:r>
              <a:rPr b="1" lang="en" sz="1800">
                <a:solidFill>
                  <a:srgbClr val="FFEFDB"/>
                </a:solidFill>
                <a:latin typeface="Avenir"/>
                <a:ea typeface="Avenir"/>
                <a:cs typeface="Avenir"/>
                <a:sym typeface="Avenir"/>
              </a:rPr>
              <a:t> UNIT 8: PROMOTION			     	    	   				    PRINCIPLE 2 | LEARN</a:t>
            </a:r>
            <a:endParaRPr b="1" sz="1800">
              <a:solidFill>
                <a:srgbClr val="FFEFDB"/>
              </a:solidFill>
              <a:latin typeface="Avenir"/>
              <a:ea typeface="Avenir"/>
              <a:cs typeface="Avenir"/>
              <a:sym typeface="Avenir"/>
            </a:endParaRPr>
          </a:p>
        </p:txBody>
      </p:sp>
      <p:sp>
        <p:nvSpPr>
          <p:cNvPr id="146" name="Google Shape;146;p24"/>
          <p:cNvSpPr txBox="1"/>
          <p:nvPr/>
        </p:nvSpPr>
        <p:spPr>
          <a:xfrm>
            <a:off x="311700" y="438900"/>
            <a:ext cx="8723400" cy="7542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b="1" lang="en" sz="1600">
                <a:latin typeface="Avenir"/>
                <a:ea typeface="Avenir"/>
                <a:cs typeface="Avenir"/>
                <a:sym typeface="Avenir"/>
              </a:rPr>
              <a:t>Principle 2</a:t>
            </a:r>
            <a:endParaRPr b="1" sz="1600">
              <a:latin typeface="Avenir"/>
              <a:ea typeface="Avenir"/>
              <a:cs typeface="Avenir"/>
              <a:sym typeface="Avenir"/>
            </a:endParaRPr>
          </a:p>
          <a:p>
            <a:pPr indent="0" lvl="0" marL="0" rtl="0" algn="ctr">
              <a:spcBef>
                <a:spcPts val="0"/>
              </a:spcBef>
              <a:spcAft>
                <a:spcPts val="0"/>
              </a:spcAft>
              <a:buNone/>
            </a:pPr>
            <a:r>
              <a:rPr b="1" lang="en" sz="2100">
                <a:latin typeface="Avenir"/>
                <a:ea typeface="Avenir"/>
                <a:cs typeface="Avenir"/>
                <a:sym typeface="Avenir"/>
              </a:rPr>
              <a:t>BRAND YOUR BUSINESS</a:t>
            </a:r>
            <a:r>
              <a:rPr b="1" lang="en" sz="2100">
                <a:latin typeface="Avenir"/>
                <a:ea typeface="Avenir"/>
                <a:cs typeface="Avenir"/>
                <a:sym typeface="Avenir"/>
              </a:rPr>
              <a:t> </a:t>
            </a:r>
            <a:endParaRPr b="1" sz="2100">
              <a:latin typeface="Avenir"/>
              <a:ea typeface="Avenir"/>
              <a:cs typeface="Avenir"/>
              <a:sym typeface="Avenir"/>
            </a:endParaRPr>
          </a:p>
        </p:txBody>
      </p:sp>
      <p:pic>
        <p:nvPicPr>
          <p:cNvPr id="147" name="Google Shape;147;p24"/>
          <p:cNvPicPr preferRelativeResize="0"/>
          <p:nvPr/>
        </p:nvPicPr>
        <p:blipFill rotWithShape="1">
          <a:blip r:embed="rId3">
            <a:alphaModFix/>
          </a:blip>
          <a:srcRect b="0" l="43893" r="19052" t="0"/>
          <a:stretch/>
        </p:blipFill>
        <p:spPr>
          <a:xfrm>
            <a:off x="2059951" y="1157300"/>
            <a:ext cx="1838249" cy="3304201"/>
          </a:xfrm>
          <a:prstGeom prst="rect">
            <a:avLst/>
          </a:prstGeom>
          <a:noFill/>
          <a:ln>
            <a:noFill/>
          </a:ln>
        </p:spPr>
      </p:pic>
      <p:sp>
        <p:nvSpPr>
          <p:cNvPr id="148" name="Google Shape;148;p24"/>
          <p:cNvSpPr txBox="1"/>
          <p:nvPr/>
        </p:nvSpPr>
        <p:spPr>
          <a:xfrm>
            <a:off x="1956825" y="4461500"/>
            <a:ext cx="2044500" cy="4311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 sz="1600">
                <a:solidFill>
                  <a:srgbClr val="D22630"/>
                </a:solidFill>
                <a:latin typeface="Avenir"/>
                <a:ea typeface="Avenir"/>
                <a:cs typeface="Avenir"/>
                <a:sym typeface="Avenir"/>
              </a:rPr>
              <a:t>BANANA DELIGHTS</a:t>
            </a:r>
            <a:endParaRPr b="1" sz="1600">
              <a:solidFill>
                <a:srgbClr val="D22630"/>
              </a:solidFill>
              <a:latin typeface="Avenir"/>
              <a:ea typeface="Avenir"/>
              <a:cs typeface="Avenir"/>
              <a:sym typeface="Avenir"/>
            </a:endParaRPr>
          </a:p>
        </p:txBody>
      </p:sp>
      <p:sp>
        <p:nvSpPr>
          <p:cNvPr id="149" name="Google Shape;149;p24"/>
          <p:cNvSpPr txBox="1"/>
          <p:nvPr/>
        </p:nvSpPr>
        <p:spPr>
          <a:xfrm>
            <a:off x="4572000" y="1157300"/>
            <a:ext cx="4462200" cy="1749600"/>
          </a:xfrm>
          <a:prstGeom prst="rect">
            <a:avLst/>
          </a:prstGeom>
          <a:noFill/>
          <a:ln>
            <a:noFill/>
          </a:ln>
        </p:spPr>
        <p:txBody>
          <a:bodyPr anchorCtr="0" anchor="t" bIns="91425" lIns="91425" spcFirstLastPara="1" rIns="91425" wrap="square" tIns="91425">
            <a:spAutoFit/>
          </a:bodyPr>
          <a:lstStyle/>
          <a:p>
            <a:pPr indent="0" lvl="0" marL="0" rtl="0" algn="l">
              <a:lnSpc>
                <a:spcPct val="125000"/>
              </a:lnSpc>
              <a:spcBef>
                <a:spcPts val="800"/>
              </a:spcBef>
              <a:spcAft>
                <a:spcPts val="0"/>
              </a:spcAft>
              <a:buNone/>
            </a:pPr>
            <a:r>
              <a:rPr b="1" lang="en" sz="2000">
                <a:latin typeface="Avenir"/>
                <a:ea typeface="Avenir"/>
                <a:cs typeface="Avenir"/>
                <a:sym typeface="Avenir"/>
              </a:rPr>
              <a:t>Kumar’s Brand:</a:t>
            </a:r>
            <a:endParaRPr b="1" sz="2000">
              <a:latin typeface="Avenir"/>
              <a:ea typeface="Avenir"/>
              <a:cs typeface="Avenir"/>
              <a:sym typeface="Avenir"/>
            </a:endParaRPr>
          </a:p>
          <a:p>
            <a:pPr indent="-355600" lvl="0" marL="457200" rtl="0" algn="l">
              <a:lnSpc>
                <a:spcPct val="125000"/>
              </a:lnSpc>
              <a:spcBef>
                <a:spcPts val="800"/>
              </a:spcBef>
              <a:spcAft>
                <a:spcPts val="0"/>
              </a:spcAft>
              <a:buSzPts val="2000"/>
              <a:buFont typeface="Avenir"/>
              <a:buChar char="●"/>
            </a:pPr>
            <a:r>
              <a:rPr b="1" lang="en" sz="2000">
                <a:latin typeface="Avenir"/>
                <a:ea typeface="Avenir"/>
                <a:cs typeface="Avenir"/>
                <a:sym typeface="Avenir"/>
              </a:rPr>
              <a:t>Taste</a:t>
            </a:r>
            <a:endParaRPr b="1" sz="2000">
              <a:latin typeface="Avenir"/>
              <a:ea typeface="Avenir"/>
              <a:cs typeface="Avenir"/>
              <a:sym typeface="Avenir"/>
            </a:endParaRPr>
          </a:p>
          <a:p>
            <a:pPr indent="-355600" lvl="0" marL="457200" rtl="0" algn="l">
              <a:lnSpc>
                <a:spcPct val="125000"/>
              </a:lnSpc>
              <a:spcBef>
                <a:spcPts val="0"/>
              </a:spcBef>
              <a:spcAft>
                <a:spcPts val="0"/>
              </a:spcAft>
              <a:buSzPts val="2000"/>
              <a:buFont typeface="Avenir"/>
              <a:buChar char="●"/>
            </a:pPr>
            <a:r>
              <a:rPr b="1" lang="en" sz="2000">
                <a:latin typeface="Avenir"/>
                <a:ea typeface="Avenir"/>
                <a:cs typeface="Avenir"/>
                <a:sym typeface="Avenir"/>
              </a:rPr>
              <a:t>Freshness</a:t>
            </a:r>
            <a:endParaRPr b="1" sz="2000">
              <a:latin typeface="Avenir"/>
              <a:ea typeface="Avenir"/>
              <a:cs typeface="Avenir"/>
              <a:sym typeface="Avenir"/>
            </a:endParaRPr>
          </a:p>
          <a:p>
            <a:pPr indent="-355600" lvl="0" marL="457200" rtl="0" algn="l">
              <a:lnSpc>
                <a:spcPct val="125000"/>
              </a:lnSpc>
              <a:spcBef>
                <a:spcPts val="0"/>
              </a:spcBef>
              <a:spcAft>
                <a:spcPts val="0"/>
              </a:spcAft>
              <a:buSzPts val="2000"/>
              <a:buFont typeface="Avenir"/>
              <a:buChar char="●"/>
            </a:pPr>
            <a:r>
              <a:rPr b="1" lang="en" sz="2000">
                <a:latin typeface="Avenir"/>
                <a:ea typeface="Avenir"/>
                <a:cs typeface="Avenir"/>
                <a:sym typeface="Avenir"/>
              </a:rPr>
              <a:t>Convenient Delivery</a:t>
            </a:r>
            <a:endParaRPr b="1" sz="2000">
              <a:latin typeface="Avenir"/>
              <a:ea typeface="Avenir"/>
              <a:cs typeface="Avenir"/>
              <a:sym typeface="Avenir"/>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3" name="Shape 153"/>
        <p:cNvGrpSpPr/>
        <p:nvPr/>
      </p:nvGrpSpPr>
      <p:grpSpPr>
        <a:xfrm>
          <a:off x="0" y="0"/>
          <a:ext cx="0" cy="0"/>
          <a:chOff x="0" y="0"/>
          <a:chExt cx="0" cy="0"/>
        </a:xfrm>
      </p:grpSpPr>
      <p:sp>
        <p:nvSpPr>
          <p:cNvPr id="154" name="Google Shape;154;p25"/>
          <p:cNvSpPr txBox="1"/>
          <p:nvPr/>
        </p:nvSpPr>
        <p:spPr>
          <a:xfrm>
            <a:off x="310900" y="1157300"/>
            <a:ext cx="8723400" cy="492600"/>
          </a:xfrm>
          <a:prstGeom prst="rect">
            <a:avLst/>
          </a:prstGeom>
          <a:noFill/>
          <a:ln>
            <a:noFill/>
          </a:ln>
        </p:spPr>
        <p:txBody>
          <a:bodyPr anchorCtr="0" anchor="t" bIns="91425" lIns="91425" spcFirstLastPara="1" rIns="91425" wrap="square" tIns="91425">
            <a:spAutoFit/>
          </a:bodyPr>
          <a:lstStyle/>
          <a:p>
            <a:pPr indent="0" lvl="0" marL="0" rtl="0" algn="l">
              <a:lnSpc>
                <a:spcPct val="100000"/>
              </a:lnSpc>
              <a:spcBef>
                <a:spcPts val="800"/>
              </a:spcBef>
              <a:spcAft>
                <a:spcPts val="0"/>
              </a:spcAft>
              <a:buNone/>
            </a:pPr>
            <a:r>
              <a:rPr b="1" lang="en" sz="2000">
                <a:latin typeface="Avenir"/>
                <a:ea typeface="Avenir"/>
                <a:cs typeface="Avenir"/>
                <a:sym typeface="Avenir"/>
              </a:rPr>
              <a:t>DISCUSS</a:t>
            </a:r>
            <a:r>
              <a:rPr b="1" lang="en" sz="2000">
                <a:latin typeface="Avenir"/>
                <a:ea typeface="Avenir"/>
                <a:cs typeface="Avenir"/>
                <a:sym typeface="Avenir"/>
              </a:rPr>
              <a:t>:</a:t>
            </a:r>
            <a:endParaRPr sz="2300">
              <a:latin typeface="Avenir"/>
              <a:ea typeface="Avenir"/>
              <a:cs typeface="Avenir"/>
              <a:sym typeface="Avenir"/>
            </a:endParaRPr>
          </a:p>
        </p:txBody>
      </p:sp>
      <p:sp>
        <p:nvSpPr>
          <p:cNvPr id="155" name="Google Shape;155;p25"/>
          <p:cNvSpPr/>
          <p:nvPr/>
        </p:nvSpPr>
        <p:spPr>
          <a:xfrm>
            <a:off x="0" y="0"/>
            <a:ext cx="9144000" cy="508800"/>
          </a:xfrm>
          <a:prstGeom prst="rect">
            <a:avLst/>
          </a:prstGeom>
          <a:solidFill>
            <a:srgbClr val="D22630"/>
          </a:solidFill>
          <a:ln cap="flat" cmpd="sng" w="9525">
            <a:solidFill>
              <a:srgbClr val="595959"/>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spcBef>
                <a:spcPts val="0"/>
              </a:spcBef>
              <a:spcAft>
                <a:spcPts val="0"/>
              </a:spcAft>
              <a:buNone/>
            </a:pPr>
            <a:r>
              <a:rPr b="1" lang="en" sz="1800">
                <a:solidFill>
                  <a:srgbClr val="FFEFDB"/>
                </a:solidFill>
                <a:latin typeface="Avenir"/>
                <a:ea typeface="Avenir"/>
                <a:cs typeface="Avenir"/>
                <a:sym typeface="Avenir"/>
              </a:rPr>
              <a:t> UNIT 8: PROMOTION			     	    	   				    PRINCIPLE 2 | LEARN</a:t>
            </a:r>
            <a:endParaRPr b="1" sz="1800">
              <a:solidFill>
                <a:srgbClr val="FFEFDB"/>
              </a:solidFill>
              <a:latin typeface="Avenir"/>
              <a:ea typeface="Avenir"/>
              <a:cs typeface="Avenir"/>
              <a:sym typeface="Avenir"/>
            </a:endParaRPr>
          </a:p>
        </p:txBody>
      </p:sp>
      <p:sp>
        <p:nvSpPr>
          <p:cNvPr id="156" name="Google Shape;156;p25"/>
          <p:cNvSpPr txBox="1"/>
          <p:nvPr/>
        </p:nvSpPr>
        <p:spPr>
          <a:xfrm>
            <a:off x="311700" y="438900"/>
            <a:ext cx="8723400" cy="7542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b="1" lang="en" sz="1600">
                <a:latin typeface="Avenir"/>
                <a:ea typeface="Avenir"/>
                <a:cs typeface="Avenir"/>
                <a:sym typeface="Avenir"/>
              </a:rPr>
              <a:t>Principle 2</a:t>
            </a:r>
            <a:endParaRPr b="1" sz="1600">
              <a:latin typeface="Avenir"/>
              <a:ea typeface="Avenir"/>
              <a:cs typeface="Avenir"/>
              <a:sym typeface="Avenir"/>
            </a:endParaRPr>
          </a:p>
          <a:p>
            <a:pPr indent="0" lvl="0" marL="0" rtl="0" algn="ctr">
              <a:spcBef>
                <a:spcPts val="0"/>
              </a:spcBef>
              <a:spcAft>
                <a:spcPts val="0"/>
              </a:spcAft>
              <a:buNone/>
            </a:pPr>
            <a:r>
              <a:rPr b="1" lang="en" sz="2100">
                <a:latin typeface="Avenir"/>
                <a:ea typeface="Avenir"/>
                <a:cs typeface="Avenir"/>
                <a:sym typeface="Avenir"/>
              </a:rPr>
              <a:t>BRAND YOUR BUSINESS </a:t>
            </a:r>
            <a:endParaRPr b="1" sz="2100">
              <a:latin typeface="Avenir"/>
              <a:ea typeface="Avenir"/>
              <a:cs typeface="Avenir"/>
              <a:sym typeface="Avenir"/>
            </a:endParaRPr>
          </a:p>
        </p:txBody>
      </p:sp>
      <p:pic>
        <p:nvPicPr>
          <p:cNvPr id="157" name="Google Shape;157;p25"/>
          <p:cNvPicPr preferRelativeResize="0"/>
          <p:nvPr/>
        </p:nvPicPr>
        <p:blipFill rotWithShape="1">
          <a:blip r:embed="rId3">
            <a:alphaModFix/>
          </a:blip>
          <a:srcRect b="0" l="43893" r="19052" t="0"/>
          <a:stretch/>
        </p:blipFill>
        <p:spPr>
          <a:xfrm>
            <a:off x="2059951" y="1157300"/>
            <a:ext cx="1838249" cy="3304201"/>
          </a:xfrm>
          <a:prstGeom prst="rect">
            <a:avLst/>
          </a:prstGeom>
          <a:noFill/>
          <a:ln>
            <a:noFill/>
          </a:ln>
        </p:spPr>
      </p:pic>
      <p:sp>
        <p:nvSpPr>
          <p:cNvPr id="158" name="Google Shape;158;p25"/>
          <p:cNvSpPr txBox="1"/>
          <p:nvPr/>
        </p:nvSpPr>
        <p:spPr>
          <a:xfrm>
            <a:off x="1956825" y="4461500"/>
            <a:ext cx="2044500" cy="4311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 sz="1600">
                <a:solidFill>
                  <a:srgbClr val="D22630"/>
                </a:solidFill>
                <a:latin typeface="Avenir"/>
                <a:ea typeface="Avenir"/>
                <a:cs typeface="Avenir"/>
                <a:sym typeface="Avenir"/>
              </a:rPr>
              <a:t>BANANA DELIGHTS</a:t>
            </a:r>
            <a:endParaRPr b="1" sz="1600">
              <a:solidFill>
                <a:srgbClr val="D22630"/>
              </a:solidFill>
              <a:latin typeface="Avenir"/>
              <a:ea typeface="Avenir"/>
              <a:cs typeface="Avenir"/>
              <a:sym typeface="Avenir"/>
            </a:endParaRPr>
          </a:p>
        </p:txBody>
      </p:sp>
      <p:sp>
        <p:nvSpPr>
          <p:cNvPr id="159" name="Google Shape;159;p25"/>
          <p:cNvSpPr txBox="1"/>
          <p:nvPr/>
        </p:nvSpPr>
        <p:spPr>
          <a:xfrm>
            <a:off x="4572000" y="1157300"/>
            <a:ext cx="4462200" cy="3570900"/>
          </a:xfrm>
          <a:prstGeom prst="rect">
            <a:avLst/>
          </a:prstGeom>
          <a:noFill/>
          <a:ln>
            <a:noFill/>
          </a:ln>
        </p:spPr>
        <p:txBody>
          <a:bodyPr anchorCtr="0" anchor="t" bIns="91425" lIns="91425" spcFirstLastPara="1" rIns="91425" wrap="square" tIns="91425">
            <a:spAutoFit/>
          </a:bodyPr>
          <a:lstStyle/>
          <a:p>
            <a:pPr indent="-355600" lvl="0" marL="457200" rtl="0" algn="l">
              <a:lnSpc>
                <a:spcPct val="125000"/>
              </a:lnSpc>
              <a:spcBef>
                <a:spcPts val="800"/>
              </a:spcBef>
              <a:spcAft>
                <a:spcPts val="0"/>
              </a:spcAft>
              <a:buSzPts val="2000"/>
              <a:buFont typeface="Avenir"/>
              <a:buChar char="●"/>
            </a:pPr>
            <a:r>
              <a:rPr b="1" lang="en" sz="2000">
                <a:latin typeface="Avenir"/>
                <a:ea typeface="Avenir"/>
                <a:cs typeface="Avenir"/>
                <a:sym typeface="Avenir"/>
              </a:rPr>
              <a:t>How would you improve Kumar’s brand for Banana Delights?</a:t>
            </a:r>
            <a:endParaRPr b="1" sz="2000">
              <a:latin typeface="Avenir"/>
              <a:ea typeface="Avenir"/>
              <a:cs typeface="Avenir"/>
              <a:sym typeface="Avenir"/>
            </a:endParaRPr>
          </a:p>
          <a:p>
            <a:pPr indent="-355600" lvl="0" marL="457200" rtl="0" algn="l">
              <a:lnSpc>
                <a:spcPct val="125000"/>
              </a:lnSpc>
              <a:spcBef>
                <a:spcPts val="0"/>
              </a:spcBef>
              <a:spcAft>
                <a:spcPts val="0"/>
              </a:spcAft>
              <a:buSzPts val="2000"/>
              <a:buFont typeface="Avenir"/>
              <a:buChar char="●"/>
            </a:pPr>
            <a:r>
              <a:rPr b="1" lang="en" sz="2000">
                <a:latin typeface="Avenir"/>
                <a:ea typeface="Avenir"/>
                <a:cs typeface="Avenir"/>
                <a:sym typeface="Avenir"/>
              </a:rPr>
              <a:t>Consider drawing or designing the following to improve Kumar’s brand:</a:t>
            </a:r>
            <a:endParaRPr b="1" sz="2000">
              <a:latin typeface="Avenir"/>
              <a:ea typeface="Avenir"/>
              <a:cs typeface="Avenir"/>
              <a:sym typeface="Avenir"/>
            </a:endParaRPr>
          </a:p>
          <a:p>
            <a:pPr indent="-355600" lvl="1" marL="914400" rtl="0" algn="l">
              <a:lnSpc>
                <a:spcPct val="125000"/>
              </a:lnSpc>
              <a:spcBef>
                <a:spcPts val="0"/>
              </a:spcBef>
              <a:spcAft>
                <a:spcPts val="0"/>
              </a:spcAft>
              <a:buSzPts val="2000"/>
              <a:buFont typeface="Avenir"/>
              <a:buChar char="○"/>
            </a:pPr>
            <a:r>
              <a:rPr b="1" lang="en" sz="2000">
                <a:latin typeface="Avenir"/>
                <a:ea typeface="Avenir"/>
                <a:cs typeface="Avenir"/>
                <a:sym typeface="Avenir"/>
              </a:rPr>
              <a:t>Logo</a:t>
            </a:r>
            <a:endParaRPr b="1" sz="2000">
              <a:latin typeface="Avenir"/>
              <a:ea typeface="Avenir"/>
              <a:cs typeface="Avenir"/>
              <a:sym typeface="Avenir"/>
            </a:endParaRPr>
          </a:p>
          <a:p>
            <a:pPr indent="-355600" lvl="1" marL="914400" rtl="0" algn="l">
              <a:lnSpc>
                <a:spcPct val="125000"/>
              </a:lnSpc>
              <a:spcBef>
                <a:spcPts val="0"/>
              </a:spcBef>
              <a:spcAft>
                <a:spcPts val="0"/>
              </a:spcAft>
              <a:buSzPts val="2000"/>
              <a:buFont typeface="Avenir"/>
              <a:buChar char="○"/>
            </a:pPr>
            <a:r>
              <a:rPr b="1" lang="en" sz="2000">
                <a:latin typeface="Avenir"/>
                <a:ea typeface="Avenir"/>
                <a:cs typeface="Avenir"/>
                <a:sym typeface="Avenir"/>
              </a:rPr>
              <a:t>T-Shirt</a:t>
            </a:r>
            <a:endParaRPr b="1" sz="2000">
              <a:latin typeface="Avenir"/>
              <a:ea typeface="Avenir"/>
              <a:cs typeface="Avenir"/>
              <a:sym typeface="Avenir"/>
            </a:endParaRPr>
          </a:p>
          <a:p>
            <a:pPr indent="-355600" lvl="1" marL="914400" rtl="0" algn="l">
              <a:lnSpc>
                <a:spcPct val="125000"/>
              </a:lnSpc>
              <a:spcBef>
                <a:spcPts val="0"/>
              </a:spcBef>
              <a:spcAft>
                <a:spcPts val="0"/>
              </a:spcAft>
              <a:buSzPts val="2000"/>
              <a:buFont typeface="Avenir"/>
              <a:buChar char="○"/>
            </a:pPr>
            <a:r>
              <a:rPr b="1" lang="en" sz="2000">
                <a:latin typeface="Avenir"/>
                <a:ea typeface="Avenir"/>
                <a:cs typeface="Avenir"/>
                <a:sym typeface="Avenir"/>
              </a:rPr>
              <a:t>Labels</a:t>
            </a:r>
            <a:endParaRPr b="1" sz="2000">
              <a:latin typeface="Avenir"/>
              <a:ea typeface="Avenir"/>
              <a:cs typeface="Avenir"/>
              <a:sym typeface="Avenir"/>
            </a:endParaRPr>
          </a:p>
          <a:p>
            <a:pPr indent="-355600" lvl="1" marL="914400" rtl="0" algn="l">
              <a:lnSpc>
                <a:spcPct val="125000"/>
              </a:lnSpc>
              <a:spcBef>
                <a:spcPts val="0"/>
              </a:spcBef>
              <a:spcAft>
                <a:spcPts val="0"/>
              </a:spcAft>
              <a:buSzPts val="2000"/>
              <a:buFont typeface="Avenir"/>
              <a:buChar char="○"/>
            </a:pPr>
            <a:r>
              <a:rPr b="1" lang="en" sz="2000">
                <a:latin typeface="Avenir"/>
                <a:ea typeface="Avenir"/>
                <a:cs typeface="Avenir"/>
                <a:sym typeface="Avenir"/>
              </a:rPr>
              <a:t>Signs</a:t>
            </a:r>
            <a:endParaRPr b="1" sz="2000">
              <a:latin typeface="Avenir"/>
              <a:ea typeface="Avenir"/>
              <a:cs typeface="Avenir"/>
              <a:sym typeface="Avenir"/>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3" name="Shape 163"/>
        <p:cNvGrpSpPr/>
        <p:nvPr/>
      </p:nvGrpSpPr>
      <p:grpSpPr>
        <a:xfrm>
          <a:off x="0" y="0"/>
          <a:ext cx="0" cy="0"/>
          <a:chOff x="0" y="0"/>
          <a:chExt cx="0" cy="0"/>
        </a:xfrm>
      </p:grpSpPr>
      <p:sp>
        <p:nvSpPr>
          <p:cNvPr id="164" name="Google Shape;164;p26"/>
          <p:cNvSpPr txBox="1"/>
          <p:nvPr/>
        </p:nvSpPr>
        <p:spPr>
          <a:xfrm>
            <a:off x="310900" y="1157300"/>
            <a:ext cx="4261200" cy="2752200"/>
          </a:xfrm>
          <a:prstGeom prst="rect">
            <a:avLst/>
          </a:prstGeom>
          <a:noFill/>
          <a:ln>
            <a:noFill/>
          </a:ln>
        </p:spPr>
        <p:txBody>
          <a:bodyPr anchorCtr="0" anchor="t" bIns="91425" lIns="91425" spcFirstLastPara="1" rIns="91425" wrap="square" tIns="91425">
            <a:noAutofit/>
          </a:bodyPr>
          <a:lstStyle/>
          <a:p>
            <a:pPr indent="0" lvl="0" marL="0" rtl="0" algn="l">
              <a:lnSpc>
                <a:spcPct val="125000"/>
              </a:lnSpc>
              <a:spcBef>
                <a:spcPts val="800"/>
              </a:spcBef>
              <a:spcAft>
                <a:spcPts val="0"/>
              </a:spcAft>
              <a:buNone/>
            </a:pPr>
            <a:r>
              <a:rPr b="1" lang="en" sz="2000">
                <a:latin typeface="Avenir"/>
                <a:ea typeface="Avenir"/>
                <a:cs typeface="Avenir"/>
                <a:sym typeface="Avenir"/>
              </a:rPr>
              <a:t>DISCUSS</a:t>
            </a:r>
            <a:r>
              <a:rPr b="1" lang="en" sz="2000">
                <a:latin typeface="Avenir"/>
                <a:ea typeface="Avenir"/>
                <a:cs typeface="Avenir"/>
                <a:sym typeface="Avenir"/>
              </a:rPr>
              <a:t>:</a:t>
            </a:r>
            <a:endParaRPr b="1" sz="2000">
              <a:latin typeface="Avenir"/>
              <a:ea typeface="Avenir"/>
              <a:cs typeface="Avenir"/>
              <a:sym typeface="Avenir"/>
            </a:endParaRPr>
          </a:p>
          <a:p>
            <a:pPr indent="-374650" lvl="0" marL="457200" rtl="0" algn="l">
              <a:lnSpc>
                <a:spcPct val="100000"/>
              </a:lnSpc>
              <a:spcBef>
                <a:spcPts val="800"/>
              </a:spcBef>
              <a:spcAft>
                <a:spcPts val="0"/>
              </a:spcAft>
              <a:buSzPts val="2300"/>
              <a:buFont typeface="Avenir"/>
              <a:buChar char="●"/>
            </a:pPr>
            <a:r>
              <a:rPr lang="en" sz="2300">
                <a:latin typeface="Avenir"/>
                <a:ea typeface="Avenir"/>
                <a:cs typeface="Avenir"/>
                <a:sym typeface="Avenir"/>
              </a:rPr>
              <a:t>What is branding?</a:t>
            </a:r>
            <a:endParaRPr sz="2300">
              <a:latin typeface="Avenir"/>
              <a:ea typeface="Avenir"/>
              <a:cs typeface="Avenir"/>
              <a:sym typeface="Avenir"/>
            </a:endParaRPr>
          </a:p>
          <a:p>
            <a:pPr indent="-374650" lvl="0" marL="457200" rtl="0" algn="l">
              <a:lnSpc>
                <a:spcPct val="100000"/>
              </a:lnSpc>
              <a:spcBef>
                <a:spcPts val="800"/>
              </a:spcBef>
              <a:spcAft>
                <a:spcPts val="0"/>
              </a:spcAft>
              <a:buSzPts val="2300"/>
              <a:buFont typeface="Avenir"/>
              <a:buChar char="●"/>
            </a:pPr>
            <a:r>
              <a:rPr lang="en" sz="2300">
                <a:latin typeface="Avenir"/>
                <a:ea typeface="Avenir"/>
                <a:cs typeface="Avenir"/>
                <a:sym typeface="Avenir"/>
              </a:rPr>
              <a:t>How can you brand your company using these ideas we just read?</a:t>
            </a:r>
            <a:endParaRPr sz="2300">
              <a:latin typeface="Avenir"/>
              <a:ea typeface="Avenir"/>
              <a:cs typeface="Avenir"/>
              <a:sym typeface="Avenir"/>
            </a:endParaRPr>
          </a:p>
        </p:txBody>
      </p:sp>
      <p:sp>
        <p:nvSpPr>
          <p:cNvPr id="165" name="Google Shape;165;p26"/>
          <p:cNvSpPr/>
          <p:nvPr/>
        </p:nvSpPr>
        <p:spPr>
          <a:xfrm>
            <a:off x="0" y="0"/>
            <a:ext cx="9144000" cy="508800"/>
          </a:xfrm>
          <a:prstGeom prst="rect">
            <a:avLst/>
          </a:prstGeom>
          <a:solidFill>
            <a:srgbClr val="D22630"/>
          </a:solidFill>
          <a:ln cap="flat" cmpd="sng" w="9525">
            <a:solidFill>
              <a:srgbClr val="595959"/>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spcBef>
                <a:spcPts val="0"/>
              </a:spcBef>
              <a:spcAft>
                <a:spcPts val="0"/>
              </a:spcAft>
              <a:buNone/>
            </a:pPr>
            <a:r>
              <a:rPr b="1" lang="en" sz="1800">
                <a:solidFill>
                  <a:srgbClr val="FFEFDB"/>
                </a:solidFill>
                <a:latin typeface="Avenir"/>
                <a:ea typeface="Avenir"/>
                <a:cs typeface="Avenir"/>
                <a:sym typeface="Avenir"/>
              </a:rPr>
              <a:t> UNIT 8: PROMOTION			     	    	   				    PRINCIPLE 2 | LEARN</a:t>
            </a:r>
            <a:endParaRPr b="1" sz="1800">
              <a:solidFill>
                <a:srgbClr val="FFEFDB"/>
              </a:solidFill>
              <a:latin typeface="Avenir"/>
              <a:ea typeface="Avenir"/>
              <a:cs typeface="Avenir"/>
              <a:sym typeface="Avenir"/>
            </a:endParaRPr>
          </a:p>
        </p:txBody>
      </p:sp>
      <p:sp>
        <p:nvSpPr>
          <p:cNvPr id="166" name="Google Shape;166;p26"/>
          <p:cNvSpPr txBox="1"/>
          <p:nvPr/>
        </p:nvSpPr>
        <p:spPr>
          <a:xfrm>
            <a:off x="311700" y="438900"/>
            <a:ext cx="8722500" cy="7542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b="1" lang="en" sz="1600">
                <a:latin typeface="Avenir"/>
                <a:ea typeface="Avenir"/>
                <a:cs typeface="Avenir"/>
                <a:sym typeface="Avenir"/>
              </a:rPr>
              <a:t>Principle 2</a:t>
            </a:r>
            <a:endParaRPr b="1" sz="1600">
              <a:latin typeface="Avenir"/>
              <a:ea typeface="Avenir"/>
              <a:cs typeface="Avenir"/>
              <a:sym typeface="Avenir"/>
            </a:endParaRPr>
          </a:p>
          <a:p>
            <a:pPr indent="0" lvl="0" marL="0" rtl="0" algn="ctr">
              <a:spcBef>
                <a:spcPts val="0"/>
              </a:spcBef>
              <a:spcAft>
                <a:spcPts val="0"/>
              </a:spcAft>
              <a:buNone/>
            </a:pPr>
            <a:r>
              <a:rPr b="1" lang="en" sz="2100">
                <a:latin typeface="Avenir"/>
                <a:ea typeface="Avenir"/>
                <a:cs typeface="Avenir"/>
                <a:sym typeface="Avenir"/>
              </a:rPr>
              <a:t>BRAND YOUR BUSINESS</a:t>
            </a:r>
            <a:r>
              <a:rPr b="1" lang="en" sz="2100">
                <a:latin typeface="Avenir"/>
                <a:ea typeface="Avenir"/>
                <a:cs typeface="Avenir"/>
                <a:sym typeface="Avenir"/>
              </a:rPr>
              <a:t> </a:t>
            </a:r>
            <a:endParaRPr b="1" sz="2100">
              <a:latin typeface="Avenir"/>
              <a:ea typeface="Avenir"/>
              <a:cs typeface="Avenir"/>
              <a:sym typeface="Avenir"/>
            </a:endParaRPr>
          </a:p>
        </p:txBody>
      </p:sp>
      <p:pic>
        <p:nvPicPr>
          <p:cNvPr id="167" name="Google Shape;167;p26"/>
          <p:cNvPicPr preferRelativeResize="0"/>
          <p:nvPr/>
        </p:nvPicPr>
        <p:blipFill>
          <a:blip r:embed="rId3">
            <a:alphaModFix/>
          </a:blip>
          <a:stretch>
            <a:fillRect/>
          </a:stretch>
        </p:blipFill>
        <p:spPr>
          <a:xfrm>
            <a:off x="4572000" y="1152150"/>
            <a:ext cx="4462275" cy="2452939"/>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1" name="Shape 171"/>
        <p:cNvGrpSpPr/>
        <p:nvPr/>
      </p:nvGrpSpPr>
      <p:grpSpPr>
        <a:xfrm>
          <a:off x="0" y="0"/>
          <a:ext cx="0" cy="0"/>
          <a:chOff x="0" y="0"/>
          <a:chExt cx="0" cy="0"/>
        </a:xfrm>
      </p:grpSpPr>
      <p:sp>
        <p:nvSpPr>
          <p:cNvPr id="172" name="Google Shape;172;p27"/>
          <p:cNvSpPr txBox="1"/>
          <p:nvPr/>
        </p:nvSpPr>
        <p:spPr>
          <a:xfrm>
            <a:off x="310900" y="1157300"/>
            <a:ext cx="8723400" cy="1836900"/>
          </a:xfrm>
          <a:prstGeom prst="rect">
            <a:avLst/>
          </a:prstGeom>
          <a:noFill/>
          <a:ln>
            <a:noFill/>
          </a:ln>
        </p:spPr>
        <p:txBody>
          <a:bodyPr anchorCtr="0" anchor="t" bIns="91425" lIns="91425" spcFirstLastPara="1" rIns="91425" wrap="square" tIns="91425">
            <a:spAutoFit/>
          </a:bodyPr>
          <a:lstStyle/>
          <a:p>
            <a:pPr indent="0" lvl="0" marL="0" rtl="0" algn="l">
              <a:lnSpc>
                <a:spcPct val="125000"/>
              </a:lnSpc>
              <a:spcBef>
                <a:spcPts val="800"/>
              </a:spcBef>
              <a:spcAft>
                <a:spcPts val="0"/>
              </a:spcAft>
              <a:buNone/>
            </a:pPr>
            <a:r>
              <a:rPr b="1" lang="en" sz="2000">
                <a:latin typeface="Avenir"/>
                <a:ea typeface="Avenir"/>
                <a:cs typeface="Avenir"/>
                <a:sym typeface="Avenir"/>
              </a:rPr>
              <a:t>ACT</a:t>
            </a:r>
            <a:r>
              <a:rPr b="1" lang="en" sz="2000">
                <a:latin typeface="Avenir"/>
                <a:ea typeface="Avenir"/>
                <a:cs typeface="Avenir"/>
                <a:sym typeface="Avenir"/>
              </a:rPr>
              <a:t>:</a:t>
            </a:r>
            <a:endParaRPr b="1" sz="2000">
              <a:latin typeface="Avenir"/>
              <a:ea typeface="Avenir"/>
              <a:cs typeface="Avenir"/>
              <a:sym typeface="Avenir"/>
            </a:endParaRPr>
          </a:p>
          <a:p>
            <a:pPr indent="-374650" lvl="0" marL="457200" rtl="0" algn="l">
              <a:lnSpc>
                <a:spcPct val="100000"/>
              </a:lnSpc>
              <a:spcBef>
                <a:spcPts val="800"/>
              </a:spcBef>
              <a:spcAft>
                <a:spcPts val="0"/>
              </a:spcAft>
              <a:buSzPts val="2300"/>
              <a:buFont typeface="Avenir"/>
              <a:buChar char="●"/>
            </a:pPr>
            <a:r>
              <a:rPr lang="en" sz="2300">
                <a:latin typeface="Avenir"/>
                <a:ea typeface="Avenir"/>
                <a:cs typeface="Avenir"/>
                <a:sym typeface="Avenir"/>
              </a:rPr>
              <a:t>Turn in your workbook to </a:t>
            </a:r>
            <a:r>
              <a:rPr b="1" lang="en" sz="2300">
                <a:latin typeface="Avenir"/>
                <a:ea typeface="Avenir"/>
                <a:cs typeface="Avenir"/>
                <a:sym typeface="Avenir"/>
              </a:rPr>
              <a:t>page 27 </a:t>
            </a:r>
            <a:r>
              <a:rPr lang="en" sz="2300">
                <a:latin typeface="Avenir"/>
                <a:ea typeface="Avenir"/>
                <a:cs typeface="Avenir"/>
                <a:sym typeface="Avenir"/>
              </a:rPr>
              <a:t>or go to your notebook.</a:t>
            </a:r>
            <a:endParaRPr sz="2300">
              <a:latin typeface="Avenir"/>
              <a:ea typeface="Avenir"/>
              <a:cs typeface="Avenir"/>
              <a:sym typeface="Avenir"/>
            </a:endParaRPr>
          </a:p>
          <a:p>
            <a:pPr indent="-374650" lvl="0" marL="457200" rtl="0" algn="l">
              <a:lnSpc>
                <a:spcPct val="100000"/>
              </a:lnSpc>
              <a:spcBef>
                <a:spcPts val="800"/>
              </a:spcBef>
              <a:spcAft>
                <a:spcPts val="0"/>
              </a:spcAft>
              <a:buSzPts val="2300"/>
              <a:buFont typeface="Avenir"/>
              <a:buChar char="●"/>
            </a:pPr>
            <a:r>
              <a:rPr lang="en" sz="2300">
                <a:latin typeface="Avenir"/>
                <a:ea typeface="Avenir"/>
                <a:cs typeface="Avenir"/>
                <a:sym typeface="Avenir"/>
              </a:rPr>
              <a:t>Write or draw some branding ideas down and share them with the person next to you.</a:t>
            </a:r>
            <a:endParaRPr sz="2300">
              <a:latin typeface="Avenir"/>
              <a:ea typeface="Avenir"/>
              <a:cs typeface="Avenir"/>
              <a:sym typeface="Avenir"/>
            </a:endParaRPr>
          </a:p>
        </p:txBody>
      </p:sp>
      <p:sp>
        <p:nvSpPr>
          <p:cNvPr id="173" name="Google Shape;173;p27"/>
          <p:cNvSpPr/>
          <p:nvPr/>
        </p:nvSpPr>
        <p:spPr>
          <a:xfrm>
            <a:off x="0" y="0"/>
            <a:ext cx="9144000" cy="508800"/>
          </a:xfrm>
          <a:prstGeom prst="rect">
            <a:avLst/>
          </a:prstGeom>
          <a:solidFill>
            <a:srgbClr val="D22630"/>
          </a:solidFill>
          <a:ln cap="flat" cmpd="sng" w="9525">
            <a:solidFill>
              <a:srgbClr val="595959"/>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spcBef>
                <a:spcPts val="0"/>
              </a:spcBef>
              <a:spcAft>
                <a:spcPts val="0"/>
              </a:spcAft>
              <a:buNone/>
            </a:pPr>
            <a:r>
              <a:rPr b="1" lang="en" sz="1800">
                <a:solidFill>
                  <a:srgbClr val="FFEFDB"/>
                </a:solidFill>
                <a:latin typeface="Avenir"/>
                <a:ea typeface="Avenir"/>
                <a:cs typeface="Avenir"/>
                <a:sym typeface="Avenir"/>
              </a:rPr>
              <a:t> UNIT 8: PROMOTION			     	    	   				    PRINCIPLE 2 | LEARN</a:t>
            </a:r>
            <a:endParaRPr b="1" sz="1800">
              <a:solidFill>
                <a:srgbClr val="FFEFDB"/>
              </a:solidFill>
              <a:latin typeface="Avenir"/>
              <a:ea typeface="Avenir"/>
              <a:cs typeface="Avenir"/>
              <a:sym typeface="Avenir"/>
            </a:endParaRPr>
          </a:p>
        </p:txBody>
      </p:sp>
      <p:sp>
        <p:nvSpPr>
          <p:cNvPr id="174" name="Google Shape;174;p27"/>
          <p:cNvSpPr txBox="1"/>
          <p:nvPr/>
        </p:nvSpPr>
        <p:spPr>
          <a:xfrm>
            <a:off x="311700" y="438900"/>
            <a:ext cx="8723400" cy="7542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b="1" lang="en" sz="1600">
                <a:latin typeface="Avenir"/>
                <a:ea typeface="Avenir"/>
                <a:cs typeface="Avenir"/>
                <a:sym typeface="Avenir"/>
              </a:rPr>
              <a:t>Principle 2</a:t>
            </a:r>
            <a:endParaRPr b="1" sz="1600">
              <a:latin typeface="Avenir"/>
              <a:ea typeface="Avenir"/>
              <a:cs typeface="Avenir"/>
              <a:sym typeface="Avenir"/>
            </a:endParaRPr>
          </a:p>
          <a:p>
            <a:pPr indent="0" lvl="0" marL="0" rtl="0" algn="ctr">
              <a:spcBef>
                <a:spcPts val="0"/>
              </a:spcBef>
              <a:spcAft>
                <a:spcPts val="0"/>
              </a:spcAft>
              <a:buNone/>
            </a:pPr>
            <a:r>
              <a:rPr b="1" lang="en" sz="2100">
                <a:latin typeface="Avenir"/>
                <a:ea typeface="Avenir"/>
                <a:cs typeface="Avenir"/>
                <a:sym typeface="Avenir"/>
              </a:rPr>
              <a:t>BRAND YOUR BUSINESS </a:t>
            </a:r>
            <a:endParaRPr b="1" sz="2100">
              <a:latin typeface="Avenir"/>
              <a:ea typeface="Avenir"/>
              <a:cs typeface="Avenir"/>
              <a:sym typeface="Avenir"/>
            </a:endParaRPr>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8" name="Shape 178"/>
        <p:cNvGrpSpPr/>
        <p:nvPr/>
      </p:nvGrpSpPr>
      <p:grpSpPr>
        <a:xfrm>
          <a:off x="0" y="0"/>
          <a:ext cx="0" cy="0"/>
          <a:chOff x="0" y="0"/>
          <a:chExt cx="0" cy="0"/>
        </a:xfrm>
      </p:grpSpPr>
      <p:sp>
        <p:nvSpPr>
          <p:cNvPr id="179" name="Google Shape;179;p28"/>
          <p:cNvSpPr/>
          <p:nvPr/>
        </p:nvSpPr>
        <p:spPr>
          <a:xfrm>
            <a:off x="0" y="0"/>
            <a:ext cx="9144000" cy="508800"/>
          </a:xfrm>
          <a:prstGeom prst="rect">
            <a:avLst/>
          </a:prstGeom>
          <a:solidFill>
            <a:srgbClr val="D22630"/>
          </a:solidFill>
          <a:ln cap="flat" cmpd="sng" w="9525">
            <a:solidFill>
              <a:srgbClr val="595959"/>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spcBef>
                <a:spcPts val="0"/>
              </a:spcBef>
              <a:spcAft>
                <a:spcPts val="0"/>
              </a:spcAft>
              <a:buNone/>
            </a:pPr>
            <a:r>
              <a:rPr b="1" lang="en" sz="1800">
                <a:solidFill>
                  <a:srgbClr val="FFEFDB"/>
                </a:solidFill>
                <a:latin typeface="Avenir"/>
                <a:ea typeface="Avenir"/>
                <a:cs typeface="Avenir"/>
                <a:sym typeface="Avenir"/>
              </a:rPr>
              <a:t> UNIT 8: PROMOTION			     	    	   				    PRINCIPLE 3 | LEARN</a:t>
            </a:r>
            <a:endParaRPr b="1" sz="1800">
              <a:solidFill>
                <a:srgbClr val="FFEFDB"/>
              </a:solidFill>
              <a:latin typeface="Avenir"/>
              <a:ea typeface="Avenir"/>
              <a:cs typeface="Avenir"/>
              <a:sym typeface="Avenir"/>
            </a:endParaRPr>
          </a:p>
        </p:txBody>
      </p:sp>
      <p:sp>
        <p:nvSpPr>
          <p:cNvPr id="180" name="Google Shape;180;p28"/>
          <p:cNvSpPr txBox="1"/>
          <p:nvPr/>
        </p:nvSpPr>
        <p:spPr>
          <a:xfrm>
            <a:off x="311700" y="438900"/>
            <a:ext cx="8723400" cy="7542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b="1" lang="en" sz="1600">
                <a:latin typeface="Avenir"/>
                <a:ea typeface="Avenir"/>
                <a:cs typeface="Avenir"/>
                <a:sym typeface="Avenir"/>
              </a:rPr>
              <a:t>Principle 3</a:t>
            </a:r>
            <a:endParaRPr b="1" sz="1600">
              <a:latin typeface="Avenir"/>
              <a:ea typeface="Avenir"/>
              <a:cs typeface="Avenir"/>
              <a:sym typeface="Avenir"/>
            </a:endParaRPr>
          </a:p>
          <a:p>
            <a:pPr indent="0" lvl="0" marL="0" rtl="0" algn="ctr">
              <a:spcBef>
                <a:spcPts val="0"/>
              </a:spcBef>
              <a:spcAft>
                <a:spcPts val="0"/>
              </a:spcAft>
              <a:buNone/>
            </a:pPr>
            <a:r>
              <a:rPr b="1" lang="en" sz="2100">
                <a:latin typeface="Avenir"/>
                <a:ea typeface="Avenir"/>
                <a:cs typeface="Avenir"/>
                <a:sym typeface="Avenir"/>
              </a:rPr>
              <a:t>PUT YOUR CUSTOMERS FIRST</a:t>
            </a:r>
            <a:r>
              <a:rPr b="1" lang="en" sz="2100">
                <a:latin typeface="Avenir"/>
                <a:ea typeface="Avenir"/>
                <a:cs typeface="Avenir"/>
                <a:sym typeface="Avenir"/>
              </a:rPr>
              <a:t> </a:t>
            </a:r>
            <a:endParaRPr b="1" sz="2100">
              <a:latin typeface="Avenir"/>
              <a:ea typeface="Avenir"/>
              <a:cs typeface="Avenir"/>
              <a:sym typeface="Avenir"/>
            </a:endParaRPr>
          </a:p>
        </p:txBody>
      </p:sp>
      <p:sp>
        <p:nvSpPr>
          <p:cNvPr id="181" name="Google Shape;181;p28"/>
          <p:cNvSpPr txBox="1"/>
          <p:nvPr/>
        </p:nvSpPr>
        <p:spPr>
          <a:xfrm>
            <a:off x="311700" y="3893475"/>
            <a:ext cx="8723400" cy="1026000"/>
          </a:xfrm>
          <a:prstGeom prst="rect">
            <a:avLst/>
          </a:prstGeom>
          <a:noFill/>
          <a:ln>
            <a:noFill/>
          </a:ln>
        </p:spPr>
        <p:txBody>
          <a:bodyPr anchorCtr="0" anchor="t" bIns="91425" lIns="91425" spcFirstLastPara="1" rIns="91425" wrap="square" tIns="91425">
            <a:spAutoFit/>
          </a:bodyPr>
          <a:lstStyle/>
          <a:p>
            <a:pPr indent="0" lvl="0" marL="0" rtl="0" algn="l">
              <a:lnSpc>
                <a:spcPct val="125000"/>
              </a:lnSpc>
              <a:spcBef>
                <a:spcPts val="800"/>
              </a:spcBef>
              <a:spcAft>
                <a:spcPts val="0"/>
              </a:spcAft>
              <a:buNone/>
            </a:pPr>
            <a:r>
              <a:rPr b="1" lang="en" sz="2000">
                <a:latin typeface="Avenir"/>
                <a:ea typeface="Avenir"/>
                <a:cs typeface="Avenir"/>
                <a:sym typeface="Avenir"/>
              </a:rPr>
              <a:t>DISCUSS:</a:t>
            </a:r>
            <a:endParaRPr b="1" sz="2000">
              <a:latin typeface="Avenir"/>
              <a:ea typeface="Avenir"/>
              <a:cs typeface="Avenir"/>
              <a:sym typeface="Avenir"/>
            </a:endParaRPr>
          </a:p>
          <a:p>
            <a:pPr indent="-374650" lvl="0" marL="457200" rtl="0" algn="l">
              <a:lnSpc>
                <a:spcPct val="100000"/>
              </a:lnSpc>
              <a:spcBef>
                <a:spcPts val="800"/>
              </a:spcBef>
              <a:spcAft>
                <a:spcPts val="0"/>
              </a:spcAft>
              <a:buSzPts val="2300"/>
              <a:buFont typeface="Avenir"/>
              <a:buChar char="●"/>
            </a:pPr>
            <a:r>
              <a:rPr lang="en" sz="2300">
                <a:latin typeface="Avenir"/>
                <a:ea typeface="Avenir"/>
                <a:cs typeface="Avenir"/>
                <a:sym typeface="Avenir"/>
              </a:rPr>
              <a:t>Why is it important to make customers your first priority?</a:t>
            </a:r>
            <a:endParaRPr sz="2300">
              <a:latin typeface="Avenir"/>
              <a:ea typeface="Avenir"/>
              <a:cs typeface="Avenir"/>
              <a:sym typeface="Avenir"/>
            </a:endParaRPr>
          </a:p>
        </p:txBody>
      </p:sp>
      <p:sp>
        <p:nvSpPr>
          <p:cNvPr id="182" name="Google Shape;182;p28"/>
          <p:cNvSpPr/>
          <p:nvPr/>
        </p:nvSpPr>
        <p:spPr>
          <a:xfrm>
            <a:off x="2491000" y="2003125"/>
            <a:ext cx="1158900" cy="1080300"/>
          </a:xfrm>
          <a:prstGeom prst="smileyFace">
            <a:avLst>
              <a:gd fmla="val 4653" name="adj"/>
            </a:avLst>
          </a:prstGeom>
          <a:solidFill>
            <a:srgbClr val="FFFF00"/>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3" name="Google Shape;183;p28"/>
          <p:cNvSpPr/>
          <p:nvPr/>
        </p:nvSpPr>
        <p:spPr>
          <a:xfrm>
            <a:off x="5485525" y="2003138"/>
            <a:ext cx="1158900" cy="1080300"/>
          </a:xfrm>
          <a:prstGeom prst="smileyFace">
            <a:avLst>
              <a:gd fmla="val -4653" name="adj"/>
            </a:avLst>
          </a:prstGeom>
          <a:solidFill>
            <a:srgbClr val="FFFF00"/>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4" name="Google Shape;184;p28"/>
          <p:cNvSpPr txBox="1"/>
          <p:nvPr/>
        </p:nvSpPr>
        <p:spPr>
          <a:xfrm>
            <a:off x="310900" y="1157300"/>
            <a:ext cx="1617300" cy="492600"/>
          </a:xfrm>
          <a:prstGeom prst="rect">
            <a:avLst/>
          </a:prstGeom>
          <a:noFill/>
          <a:ln>
            <a:noFill/>
          </a:ln>
        </p:spPr>
        <p:txBody>
          <a:bodyPr anchorCtr="0" anchor="t" bIns="91425" lIns="91425" spcFirstLastPara="1" rIns="91425" wrap="square" tIns="91425">
            <a:spAutoFit/>
          </a:bodyPr>
          <a:lstStyle/>
          <a:p>
            <a:pPr indent="0" lvl="0" marL="0" rtl="0" algn="l">
              <a:lnSpc>
                <a:spcPct val="125000"/>
              </a:lnSpc>
              <a:spcBef>
                <a:spcPts val="800"/>
              </a:spcBef>
              <a:spcAft>
                <a:spcPts val="0"/>
              </a:spcAft>
              <a:buNone/>
            </a:pPr>
            <a:r>
              <a:rPr b="1" lang="en" sz="2000">
                <a:latin typeface="Avenir"/>
                <a:ea typeface="Avenir"/>
                <a:cs typeface="Avenir"/>
                <a:sym typeface="Avenir"/>
              </a:rPr>
              <a:t>CODE</a:t>
            </a:r>
            <a:r>
              <a:rPr b="1" lang="en" sz="2000">
                <a:latin typeface="Avenir"/>
                <a:ea typeface="Avenir"/>
                <a:cs typeface="Avenir"/>
                <a:sym typeface="Avenir"/>
              </a:rPr>
              <a:t>:</a:t>
            </a:r>
            <a:endParaRPr sz="2300">
              <a:latin typeface="Avenir"/>
              <a:ea typeface="Avenir"/>
              <a:cs typeface="Avenir"/>
              <a:sym typeface="Avenir"/>
            </a:endParaRPr>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8" name="Shape 188"/>
        <p:cNvGrpSpPr/>
        <p:nvPr/>
      </p:nvGrpSpPr>
      <p:grpSpPr>
        <a:xfrm>
          <a:off x="0" y="0"/>
          <a:ext cx="0" cy="0"/>
          <a:chOff x="0" y="0"/>
          <a:chExt cx="0" cy="0"/>
        </a:xfrm>
      </p:grpSpPr>
      <p:sp>
        <p:nvSpPr>
          <p:cNvPr id="189" name="Google Shape;189;p29"/>
          <p:cNvSpPr/>
          <p:nvPr/>
        </p:nvSpPr>
        <p:spPr>
          <a:xfrm>
            <a:off x="0" y="0"/>
            <a:ext cx="9144000" cy="508800"/>
          </a:xfrm>
          <a:prstGeom prst="rect">
            <a:avLst/>
          </a:prstGeom>
          <a:solidFill>
            <a:srgbClr val="D22630"/>
          </a:solidFill>
          <a:ln cap="flat" cmpd="sng" w="9525">
            <a:solidFill>
              <a:srgbClr val="595959"/>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spcBef>
                <a:spcPts val="0"/>
              </a:spcBef>
              <a:spcAft>
                <a:spcPts val="0"/>
              </a:spcAft>
              <a:buNone/>
            </a:pPr>
            <a:r>
              <a:rPr b="1" lang="en" sz="1800">
                <a:solidFill>
                  <a:srgbClr val="FFEFDB"/>
                </a:solidFill>
                <a:latin typeface="Avenir"/>
                <a:ea typeface="Avenir"/>
                <a:cs typeface="Avenir"/>
                <a:sym typeface="Avenir"/>
              </a:rPr>
              <a:t> UNIT 8: PROMOTION			     	    	   				    PRINCIPLE 3 | LEARN</a:t>
            </a:r>
            <a:endParaRPr b="1" sz="1800">
              <a:solidFill>
                <a:srgbClr val="FFEFDB"/>
              </a:solidFill>
              <a:latin typeface="Avenir"/>
              <a:ea typeface="Avenir"/>
              <a:cs typeface="Avenir"/>
              <a:sym typeface="Avenir"/>
            </a:endParaRPr>
          </a:p>
        </p:txBody>
      </p:sp>
      <p:sp>
        <p:nvSpPr>
          <p:cNvPr id="190" name="Google Shape;190;p29"/>
          <p:cNvSpPr txBox="1"/>
          <p:nvPr/>
        </p:nvSpPr>
        <p:spPr>
          <a:xfrm>
            <a:off x="311700" y="438900"/>
            <a:ext cx="8723400" cy="7542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b="1" lang="en" sz="1600">
                <a:latin typeface="Avenir"/>
                <a:ea typeface="Avenir"/>
                <a:cs typeface="Avenir"/>
                <a:sym typeface="Avenir"/>
              </a:rPr>
              <a:t>Principle 3</a:t>
            </a:r>
            <a:endParaRPr b="1" sz="1600">
              <a:latin typeface="Avenir"/>
              <a:ea typeface="Avenir"/>
              <a:cs typeface="Avenir"/>
              <a:sym typeface="Avenir"/>
            </a:endParaRPr>
          </a:p>
          <a:p>
            <a:pPr indent="0" lvl="0" marL="0" rtl="0" algn="ctr">
              <a:spcBef>
                <a:spcPts val="0"/>
              </a:spcBef>
              <a:spcAft>
                <a:spcPts val="0"/>
              </a:spcAft>
              <a:buNone/>
            </a:pPr>
            <a:r>
              <a:rPr b="1" lang="en" sz="2100">
                <a:latin typeface="Avenir"/>
                <a:ea typeface="Avenir"/>
                <a:cs typeface="Avenir"/>
                <a:sym typeface="Avenir"/>
              </a:rPr>
              <a:t>PUT YOUR CUSTOMERS FIRST </a:t>
            </a:r>
            <a:endParaRPr b="1" sz="2100">
              <a:latin typeface="Avenir"/>
              <a:ea typeface="Avenir"/>
              <a:cs typeface="Avenir"/>
              <a:sym typeface="Avenir"/>
            </a:endParaRPr>
          </a:p>
        </p:txBody>
      </p:sp>
      <p:sp>
        <p:nvSpPr>
          <p:cNvPr id="191" name="Google Shape;191;p29"/>
          <p:cNvSpPr txBox="1"/>
          <p:nvPr/>
        </p:nvSpPr>
        <p:spPr>
          <a:xfrm>
            <a:off x="310900" y="1152150"/>
            <a:ext cx="8723400" cy="2898900"/>
          </a:xfrm>
          <a:prstGeom prst="rect">
            <a:avLst/>
          </a:prstGeom>
          <a:noFill/>
          <a:ln>
            <a:noFill/>
          </a:ln>
        </p:spPr>
        <p:txBody>
          <a:bodyPr anchorCtr="0" anchor="t" bIns="91425" lIns="91425" spcFirstLastPara="1" rIns="91425" wrap="square" tIns="91425">
            <a:spAutoFit/>
          </a:bodyPr>
          <a:lstStyle/>
          <a:p>
            <a:pPr indent="0" lvl="0" marL="0" rtl="0" algn="l">
              <a:lnSpc>
                <a:spcPct val="125000"/>
              </a:lnSpc>
              <a:spcBef>
                <a:spcPts val="800"/>
              </a:spcBef>
              <a:spcAft>
                <a:spcPts val="0"/>
              </a:spcAft>
              <a:buNone/>
            </a:pPr>
            <a:r>
              <a:rPr b="1" lang="en" sz="2000">
                <a:latin typeface="Avenir"/>
                <a:ea typeface="Avenir"/>
                <a:cs typeface="Avenir"/>
                <a:sym typeface="Avenir"/>
              </a:rPr>
              <a:t>ACT</a:t>
            </a:r>
            <a:r>
              <a:rPr b="1" lang="en" sz="2000">
                <a:latin typeface="Avenir"/>
                <a:ea typeface="Avenir"/>
                <a:cs typeface="Avenir"/>
                <a:sym typeface="Avenir"/>
              </a:rPr>
              <a:t>:</a:t>
            </a:r>
            <a:endParaRPr b="1" sz="2000">
              <a:latin typeface="Avenir"/>
              <a:ea typeface="Avenir"/>
              <a:cs typeface="Avenir"/>
              <a:sym typeface="Avenir"/>
            </a:endParaRPr>
          </a:p>
          <a:p>
            <a:pPr indent="-374650" lvl="0" marL="457200" rtl="0" algn="l">
              <a:lnSpc>
                <a:spcPct val="125000"/>
              </a:lnSpc>
              <a:spcBef>
                <a:spcPts val="800"/>
              </a:spcBef>
              <a:spcAft>
                <a:spcPts val="0"/>
              </a:spcAft>
              <a:buSzPts val="2300"/>
              <a:buFont typeface="Avenir"/>
              <a:buChar char="●"/>
            </a:pPr>
            <a:r>
              <a:rPr b="1" lang="en" sz="2300">
                <a:latin typeface="Avenir"/>
                <a:ea typeface="Avenir"/>
                <a:cs typeface="Avenir"/>
                <a:sym typeface="Avenir"/>
              </a:rPr>
              <a:t>On a board or piece of paper, discuss a list of ways to have positive customer interactions.</a:t>
            </a:r>
            <a:endParaRPr b="1" sz="2300">
              <a:latin typeface="Avenir"/>
              <a:ea typeface="Avenir"/>
              <a:cs typeface="Avenir"/>
              <a:sym typeface="Avenir"/>
            </a:endParaRPr>
          </a:p>
          <a:p>
            <a:pPr indent="-374650" lvl="0" marL="457200" rtl="0" algn="l">
              <a:lnSpc>
                <a:spcPct val="125000"/>
              </a:lnSpc>
              <a:spcBef>
                <a:spcPts val="0"/>
              </a:spcBef>
              <a:spcAft>
                <a:spcPts val="0"/>
              </a:spcAft>
              <a:buSzPts val="2300"/>
              <a:buFont typeface="Avenir"/>
              <a:buChar char="●"/>
            </a:pPr>
            <a:r>
              <a:rPr b="1" lang="en" sz="2300">
                <a:latin typeface="Avenir"/>
                <a:ea typeface="Avenir"/>
                <a:cs typeface="Avenir"/>
                <a:sym typeface="Avenir"/>
              </a:rPr>
              <a:t>Ask yourself: “What are some ways you can help your customers feel good about you and your business?”</a:t>
            </a:r>
            <a:endParaRPr b="1" sz="2300">
              <a:latin typeface="Avenir"/>
              <a:ea typeface="Avenir"/>
              <a:cs typeface="Avenir"/>
              <a:sym typeface="Avenir"/>
            </a:endParaRPr>
          </a:p>
          <a:p>
            <a:pPr indent="0" lvl="0" marL="0" rtl="0" algn="l">
              <a:lnSpc>
                <a:spcPct val="100000"/>
              </a:lnSpc>
              <a:spcBef>
                <a:spcPts val="800"/>
              </a:spcBef>
              <a:spcAft>
                <a:spcPts val="0"/>
              </a:spcAft>
              <a:buNone/>
            </a:pPr>
            <a:r>
              <a:t/>
            </a:r>
            <a:endParaRPr b="1" sz="2300">
              <a:latin typeface="Avenir"/>
              <a:ea typeface="Avenir"/>
              <a:cs typeface="Avenir"/>
              <a:sym typeface="Avenir"/>
            </a:endParaRPr>
          </a:p>
        </p:txBody>
      </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5" name="Shape 195"/>
        <p:cNvGrpSpPr/>
        <p:nvPr/>
      </p:nvGrpSpPr>
      <p:grpSpPr>
        <a:xfrm>
          <a:off x="0" y="0"/>
          <a:ext cx="0" cy="0"/>
          <a:chOff x="0" y="0"/>
          <a:chExt cx="0" cy="0"/>
        </a:xfrm>
      </p:grpSpPr>
      <p:sp>
        <p:nvSpPr>
          <p:cNvPr id="196" name="Google Shape;196;p30"/>
          <p:cNvSpPr/>
          <p:nvPr/>
        </p:nvSpPr>
        <p:spPr>
          <a:xfrm>
            <a:off x="0" y="0"/>
            <a:ext cx="9144000" cy="508800"/>
          </a:xfrm>
          <a:prstGeom prst="rect">
            <a:avLst/>
          </a:prstGeom>
          <a:solidFill>
            <a:srgbClr val="D22630"/>
          </a:solidFill>
          <a:ln cap="flat" cmpd="sng" w="9525">
            <a:solidFill>
              <a:srgbClr val="595959"/>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spcBef>
                <a:spcPts val="0"/>
              </a:spcBef>
              <a:spcAft>
                <a:spcPts val="0"/>
              </a:spcAft>
              <a:buNone/>
            </a:pPr>
            <a:r>
              <a:rPr b="1" lang="en" sz="1800">
                <a:solidFill>
                  <a:srgbClr val="FFEFDB"/>
                </a:solidFill>
                <a:latin typeface="Avenir"/>
                <a:ea typeface="Avenir"/>
                <a:cs typeface="Avenir"/>
                <a:sym typeface="Avenir"/>
              </a:rPr>
              <a:t> UNIT 8: PROMOTION			     	    	   				    PRINCIPLE 3 | LEARN</a:t>
            </a:r>
            <a:endParaRPr b="1" sz="1800">
              <a:solidFill>
                <a:srgbClr val="FFEFDB"/>
              </a:solidFill>
              <a:latin typeface="Avenir"/>
              <a:ea typeface="Avenir"/>
              <a:cs typeface="Avenir"/>
              <a:sym typeface="Avenir"/>
            </a:endParaRPr>
          </a:p>
        </p:txBody>
      </p:sp>
      <p:sp>
        <p:nvSpPr>
          <p:cNvPr id="197" name="Google Shape;197;p30"/>
          <p:cNvSpPr txBox="1"/>
          <p:nvPr/>
        </p:nvSpPr>
        <p:spPr>
          <a:xfrm>
            <a:off x="310900" y="438900"/>
            <a:ext cx="8722500" cy="7542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b="1" lang="en" sz="1600">
                <a:latin typeface="Avenir"/>
                <a:ea typeface="Avenir"/>
                <a:cs typeface="Avenir"/>
                <a:sym typeface="Avenir"/>
              </a:rPr>
              <a:t>Principle 3</a:t>
            </a:r>
            <a:endParaRPr b="1" sz="1600">
              <a:latin typeface="Avenir"/>
              <a:ea typeface="Avenir"/>
              <a:cs typeface="Avenir"/>
              <a:sym typeface="Avenir"/>
            </a:endParaRPr>
          </a:p>
          <a:p>
            <a:pPr indent="0" lvl="0" marL="0" rtl="0" algn="ctr">
              <a:spcBef>
                <a:spcPts val="0"/>
              </a:spcBef>
              <a:spcAft>
                <a:spcPts val="0"/>
              </a:spcAft>
              <a:buNone/>
            </a:pPr>
            <a:r>
              <a:rPr b="1" lang="en" sz="2100">
                <a:latin typeface="Avenir"/>
                <a:ea typeface="Avenir"/>
                <a:cs typeface="Avenir"/>
                <a:sym typeface="Avenir"/>
              </a:rPr>
              <a:t>PUT YOUR CUSTOMERS FIRST </a:t>
            </a:r>
            <a:endParaRPr b="1" sz="2100">
              <a:latin typeface="Avenir"/>
              <a:ea typeface="Avenir"/>
              <a:cs typeface="Avenir"/>
              <a:sym typeface="Avenir"/>
            </a:endParaRPr>
          </a:p>
        </p:txBody>
      </p:sp>
      <p:sp>
        <p:nvSpPr>
          <p:cNvPr id="198" name="Google Shape;198;p30"/>
          <p:cNvSpPr txBox="1"/>
          <p:nvPr/>
        </p:nvSpPr>
        <p:spPr>
          <a:xfrm>
            <a:off x="310900" y="1152150"/>
            <a:ext cx="4261200" cy="3767400"/>
          </a:xfrm>
          <a:prstGeom prst="rect">
            <a:avLst/>
          </a:prstGeom>
          <a:noFill/>
          <a:ln>
            <a:noFill/>
          </a:ln>
        </p:spPr>
        <p:txBody>
          <a:bodyPr anchorCtr="0" anchor="t" bIns="91425" lIns="91425" spcFirstLastPara="1" rIns="91425" wrap="square" tIns="91425">
            <a:noAutofit/>
          </a:bodyPr>
          <a:lstStyle/>
          <a:p>
            <a:pPr indent="0" lvl="0" marL="0" rtl="0" algn="l">
              <a:lnSpc>
                <a:spcPct val="125000"/>
              </a:lnSpc>
              <a:spcBef>
                <a:spcPts val="800"/>
              </a:spcBef>
              <a:spcAft>
                <a:spcPts val="0"/>
              </a:spcAft>
              <a:buNone/>
            </a:pPr>
            <a:r>
              <a:rPr b="1" lang="en" sz="2000">
                <a:latin typeface="Avenir"/>
                <a:ea typeface="Avenir"/>
                <a:cs typeface="Avenir"/>
                <a:sym typeface="Avenir"/>
              </a:rPr>
              <a:t>ACT:</a:t>
            </a:r>
            <a:endParaRPr b="1" sz="2000">
              <a:latin typeface="Avenir"/>
              <a:ea typeface="Avenir"/>
              <a:cs typeface="Avenir"/>
              <a:sym typeface="Avenir"/>
            </a:endParaRPr>
          </a:p>
          <a:p>
            <a:pPr indent="0" lvl="0" marL="0" rtl="0" algn="l">
              <a:lnSpc>
                <a:spcPct val="125000"/>
              </a:lnSpc>
              <a:spcBef>
                <a:spcPts val="800"/>
              </a:spcBef>
              <a:spcAft>
                <a:spcPts val="0"/>
              </a:spcAft>
              <a:buNone/>
            </a:pPr>
            <a:r>
              <a:rPr lang="en" sz="2300">
                <a:latin typeface="Avenir"/>
                <a:ea typeface="Avenir"/>
                <a:cs typeface="Avenir"/>
                <a:sym typeface="Avenir"/>
              </a:rPr>
              <a:t>You may want to include:</a:t>
            </a:r>
            <a:endParaRPr sz="2300">
              <a:latin typeface="Avenir"/>
              <a:ea typeface="Avenir"/>
              <a:cs typeface="Avenir"/>
              <a:sym typeface="Avenir"/>
            </a:endParaRPr>
          </a:p>
          <a:p>
            <a:pPr indent="-374650" lvl="0" marL="457200" rtl="0" algn="l">
              <a:lnSpc>
                <a:spcPct val="125000"/>
              </a:lnSpc>
              <a:spcBef>
                <a:spcPts val="800"/>
              </a:spcBef>
              <a:spcAft>
                <a:spcPts val="0"/>
              </a:spcAft>
              <a:buSzPts val="2300"/>
              <a:buFont typeface="Avenir"/>
              <a:buChar char="●"/>
            </a:pPr>
            <a:r>
              <a:rPr lang="en" sz="2300">
                <a:latin typeface="Avenir"/>
                <a:ea typeface="Avenir"/>
                <a:cs typeface="Avenir"/>
                <a:sym typeface="Avenir"/>
              </a:rPr>
              <a:t>Listen to their needs &amp; interests</a:t>
            </a:r>
            <a:endParaRPr sz="2300">
              <a:latin typeface="Avenir"/>
              <a:ea typeface="Avenir"/>
              <a:cs typeface="Avenir"/>
              <a:sym typeface="Avenir"/>
            </a:endParaRPr>
          </a:p>
          <a:p>
            <a:pPr indent="-374650" lvl="0" marL="457200" rtl="0" algn="l">
              <a:lnSpc>
                <a:spcPct val="125000"/>
              </a:lnSpc>
              <a:spcBef>
                <a:spcPts val="0"/>
              </a:spcBef>
              <a:spcAft>
                <a:spcPts val="0"/>
              </a:spcAft>
              <a:buSzPts val="2300"/>
              <a:buFont typeface="Avenir"/>
              <a:buChar char="●"/>
            </a:pPr>
            <a:r>
              <a:rPr lang="en" sz="2300">
                <a:latin typeface="Avenir"/>
                <a:ea typeface="Avenir"/>
                <a:cs typeface="Avenir"/>
                <a:sym typeface="Avenir"/>
              </a:rPr>
              <a:t>Kindness &amp; respect</a:t>
            </a:r>
            <a:endParaRPr sz="2300">
              <a:latin typeface="Avenir"/>
              <a:ea typeface="Avenir"/>
              <a:cs typeface="Avenir"/>
              <a:sym typeface="Avenir"/>
            </a:endParaRPr>
          </a:p>
          <a:p>
            <a:pPr indent="-374650" lvl="0" marL="457200" rtl="0" algn="l">
              <a:lnSpc>
                <a:spcPct val="125000"/>
              </a:lnSpc>
              <a:spcBef>
                <a:spcPts val="0"/>
              </a:spcBef>
              <a:spcAft>
                <a:spcPts val="0"/>
              </a:spcAft>
              <a:buSzPts val="2300"/>
              <a:buFont typeface="Avenir"/>
              <a:buChar char="●"/>
            </a:pPr>
            <a:r>
              <a:rPr lang="en" sz="2300">
                <a:latin typeface="Avenir"/>
                <a:ea typeface="Avenir"/>
                <a:cs typeface="Avenir"/>
                <a:sym typeface="Avenir"/>
              </a:rPr>
              <a:t>Treat as an individual &amp; friend</a:t>
            </a:r>
            <a:endParaRPr sz="2300">
              <a:latin typeface="Avenir"/>
              <a:ea typeface="Avenir"/>
              <a:cs typeface="Avenir"/>
              <a:sym typeface="Avenir"/>
            </a:endParaRPr>
          </a:p>
          <a:p>
            <a:pPr indent="-374650" lvl="0" marL="457200" rtl="0" algn="l">
              <a:lnSpc>
                <a:spcPct val="125000"/>
              </a:lnSpc>
              <a:spcBef>
                <a:spcPts val="0"/>
              </a:spcBef>
              <a:spcAft>
                <a:spcPts val="0"/>
              </a:spcAft>
              <a:buSzPts val="2300"/>
              <a:buFont typeface="Avenir"/>
              <a:buChar char="●"/>
            </a:pPr>
            <a:r>
              <a:rPr lang="en" sz="2300">
                <a:latin typeface="Avenir"/>
                <a:ea typeface="Avenir"/>
                <a:cs typeface="Avenir"/>
                <a:sym typeface="Avenir"/>
              </a:rPr>
              <a:t>Great customer service</a:t>
            </a:r>
            <a:endParaRPr sz="2300">
              <a:latin typeface="Avenir"/>
              <a:ea typeface="Avenir"/>
              <a:cs typeface="Avenir"/>
              <a:sym typeface="Avenir"/>
            </a:endParaRPr>
          </a:p>
          <a:p>
            <a:pPr indent="0" lvl="0" marL="0" rtl="0" algn="l">
              <a:lnSpc>
                <a:spcPct val="100000"/>
              </a:lnSpc>
              <a:spcBef>
                <a:spcPts val="800"/>
              </a:spcBef>
              <a:spcAft>
                <a:spcPts val="0"/>
              </a:spcAft>
              <a:buNone/>
            </a:pPr>
            <a:r>
              <a:t/>
            </a:r>
            <a:endParaRPr b="1" sz="2300">
              <a:latin typeface="Avenir"/>
              <a:ea typeface="Avenir"/>
              <a:cs typeface="Avenir"/>
              <a:sym typeface="Avenir"/>
            </a:endParaRPr>
          </a:p>
        </p:txBody>
      </p:sp>
      <p:sp>
        <p:nvSpPr>
          <p:cNvPr id="199" name="Google Shape;199;p30"/>
          <p:cNvSpPr txBox="1"/>
          <p:nvPr/>
        </p:nvSpPr>
        <p:spPr>
          <a:xfrm>
            <a:off x="4572000" y="2128050"/>
            <a:ext cx="4462200" cy="2308800"/>
          </a:xfrm>
          <a:prstGeom prst="rect">
            <a:avLst/>
          </a:prstGeom>
          <a:noFill/>
          <a:ln>
            <a:noFill/>
          </a:ln>
        </p:spPr>
        <p:txBody>
          <a:bodyPr anchorCtr="0" anchor="t" bIns="91425" lIns="91425" spcFirstLastPara="1" rIns="91425" wrap="square" tIns="91425">
            <a:spAutoFit/>
          </a:bodyPr>
          <a:lstStyle/>
          <a:p>
            <a:pPr indent="-374650" lvl="0" marL="457200" rtl="0" algn="l">
              <a:lnSpc>
                <a:spcPct val="125000"/>
              </a:lnSpc>
              <a:spcBef>
                <a:spcPts val="0"/>
              </a:spcBef>
              <a:spcAft>
                <a:spcPts val="0"/>
              </a:spcAft>
              <a:buSzPts val="2300"/>
              <a:buFont typeface="Avenir"/>
              <a:buChar char="●"/>
            </a:pPr>
            <a:r>
              <a:rPr lang="en" sz="2300">
                <a:latin typeface="Avenir"/>
                <a:ea typeface="Avenir"/>
                <a:cs typeface="Avenir"/>
                <a:sym typeface="Avenir"/>
              </a:rPr>
              <a:t>Discounts for regulars</a:t>
            </a:r>
            <a:endParaRPr sz="2300">
              <a:latin typeface="Avenir"/>
              <a:ea typeface="Avenir"/>
              <a:cs typeface="Avenir"/>
              <a:sym typeface="Avenir"/>
            </a:endParaRPr>
          </a:p>
          <a:p>
            <a:pPr indent="-374650" lvl="0" marL="457200" rtl="0" algn="l">
              <a:lnSpc>
                <a:spcPct val="125000"/>
              </a:lnSpc>
              <a:spcBef>
                <a:spcPts val="0"/>
              </a:spcBef>
              <a:spcAft>
                <a:spcPts val="0"/>
              </a:spcAft>
              <a:buSzPts val="2300"/>
              <a:buFont typeface="Avenir"/>
              <a:buChar char="●"/>
            </a:pPr>
            <a:r>
              <a:rPr lang="en" sz="2300">
                <a:latin typeface="Avenir"/>
                <a:ea typeface="Avenir"/>
                <a:cs typeface="Avenir"/>
                <a:sym typeface="Avenir"/>
              </a:rPr>
              <a:t>Offer additional services</a:t>
            </a:r>
            <a:endParaRPr sz="2300">
              <a:latin typeface="Avenir"/>
              <a:ea typeface="Avenir"/>
              <a:cs typeface="Avenir"/>
              <a:sym typeface="Avenir"/>
            </a:endParaRPr>
          </a:p>
          <a:p>
            <a:pPr indent="-374650" lvl="0" marL="457200" rtl="0" algn="l">
              <a:lnSpc>
                <a:spcPct val="125000"/>
              </a:lnSpc>
              <a:spcBef>
                <a:spcPts val="0"/>
              </a:spcBef>
              <a:spcAft>
                <a:spcPts val="0"/>
              </a:spcAft>
              <a:buSzPts val="2300"/>
              <a:buFont typeface="Avenir"/>
              <a:buChar char="●"/>
            </a:pPr>
            <a:r>
              <a:rPr lang="en" sz="2300">
                <a:latin typeface="Avenir"/>
                <a:ea typeface="Avenir"/>
                <a:cs typeface="Avenir"/>
                <a:sym typeface="Avenir"/>
              </a:rPr>
              <a:t>Offer ideas using your product</a:t>
            </a:r>
            <a:endParaRPr sz="2300">
              <a:latin typeface="Avenir"/>
              <a:ea typeface="Avenir"/>
              <a:cs typeface="Avenir"/>
              <a:sym typeface="Avenir"/>
            </a:endParaRPr>
          </a:p>
          <a:p>
            <a:pPr indent="-374650" lvl="0" marL="457200" rtl="0" algn="l">
              <a:lnSpc>
                <a:spcPct val="125000"/>
              </a:lnSpc>
              <a:spcBef>
                <a:spcPts val="0"/>
              </a:spcBef>
              <a:spcAft>
                <a:spcPts val="0"/>
              </a:spcAft>
              <a:buSzPts val="2300"/>
              <a:buFont typeface="Avenir"/>
              <a:buChar char="●"/>
            </a:pPr>
            <a:r>
              <a:rPr lang="en" sz="2300">
                <a:latin typeface="Avenir"/>
                <a:ea typeface="Avenir"/>
                <a:cs typeface="Avenir"/>
                <a:sym typeface="Avenir"/>
              </a:rPr>
              <a:t>Greet your customer</a:t>
            </a:r>
            <a:endParaRPr sz="2300">
              <a:latin typeface="Avenir"/>
              <a:ea typeface="Avenir"/>
              <a:cs typeface="Avenir"/>
              <a:sym typeface="Avenir"/>
            </a:endParaRPr>
          </a:p>
        </p:txBody>
      </p: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3" name="Shape 203"/>
        <p:cNvGrpSpPr/>
        <p:nvPr/>
      </p:nvGrpSpPr>
      <p:grpSpPr>
        <a:xfrm>
          <a:off x="0" y="0"/>
          <a:ext cx="0" cy="0"/>
          <a:chOff x="0" y="0"/>
          <a:chExt cx="0" cy="0"/>
        </a:xfrm>
      </p:grpSpPr>
      <p:sp>
        <p:nvSpPr>
          <p:cNvPr id="204" name="Google Shape;204;p31"/>
          <p:cNvSpPr/>
          <p:nvPr/>
        </p:nvSpPr>
        <p:spPr>
          <a:xfrm>
            <a:off x="0" y="0"/>
            <a:ext cx="9144000" cy="508800"/>
          </a:xfrm>
          <a:prstGeom prst="rect">
            <a:avLst/>
          </a:prstGeom>
          <a:solidFill>
            <a:srgbClr val="D22630"/>
          </a:solidFill>
          <a:ln cap="flat" cmpd="sng" w="9525">
            <a:solidFill>
              <a:srgbClr val="595959"/>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spcBef>
                <a:spcPts val="0"/>
              </a:spcBef>
              <a:spcAft>
                <a:spcPts val="0"/>
              </a:spcAft>
              <a:buNone/>
            </a:pPr>
            <a:r>
              <a:rPr b="1" lang="en" sz="1800">
                <a:solidFill>
                  <a:srgbClr val="FFEFDB"/>
                </a:solidFill>
                <a:latin typeface="Avenir"/>
                <a:ea typeface="Avenir"/>
                <a:cs typeface="Avenir"/>
                <a:sym typeface="Avenir"/>
              </a:rPr>
              <a:t> UNIT 8: PROMOTION			     	    	   				    PRINCIPLE 3 | LEARN</a:t>
            </a:r>
            <a:endParaRPr b="1" sz="1800">
              <a:solidFill>
                <a:srgbClr val="FFEFDB"/>
              </a:solidFill>
              <a:latin typeface="Avenir"/>
              <a:ea typeface="Avenir"/>
              <a:cs typeface="Avenir"/>
              <a:sym typeface="Avenir"/>
            </a:endParaRPr>
          </a:p>
        </p:txBody>
      </p:sp>
      <p:sp>
        <p:nvSpPr>
          <p:cNvPr id="205" name="Google Shape;205;p31"/>
          <p:cNvSpPr txBox="1"/>
          <p:nvPr/>
        </p:nvSpPr>
        <p:spPr>
          <a:xfrm>
            <a:off x="311700" y="438900"/>
            <a:ext cx="8723400" cy="7542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b="1" lang="en" sz="1600">
                <a:latin typeface="Avenir"/>
                <a:ea typeface="Avenir"/>
                <a:cs typeface="Avenir"/>
                <a:sym typeface="Avenir"/>
              </a:rPr>
              <a:t>Principle 3</a:t>
            </a:r>
            <a:endParaRPr b="1" sz="1600">
              <a:latin typeface="Avenir"/>
              <a:ea typeface="Avenir"/>
              <a:cs typeface="Avenir"/>
              <a:sym typeface="Avenir"/>
            </a:endParaRPr>
          </a:p>
          <a:p>
            <a:pPr indent="0" lvl="0" marL="0" rtl="0" algn="ctr">
              <a:spcBef>
                <a:spcPts val="0"/>
              </a:spcBef>
              <a:spcAft>
                <a:spcPts val="0"/>
              </a:spcAft>
              <a:buNone/>
            </a:pPr>
            <a:r>
              <a:rPr b="1" lang="en" sz="2100">
                <a:latin typeface="Avenir"/>
                <a:ea typeface="Avenir"/>
                <a:cs typeface="Avenir"/>
                <a:sym typeface="Avenir"/>
              </a:rPr>
              <a:t>PUT YOUR CUSTOMERS FIRST </a:t>
            </a:r>
            <a:endParaRPr b="1" sz="2100">
              <a:latin typeface="Avenir"/>
              <a:ea typeface="Avenir"/>
              <a:cs typeface="Avenir"/>
              <a:sym typeface="Avenir"/>
            </a:endParaRPr>
          </a:p>
        </p:txBody>
      </p:sp>
      <p:sp>
        <p:nvSpPr>
          <p:cNvPr id="206" name="Google Shape;206;p31"/>
          <p:cNvSpPr txBox="1"/>
          <p:nvPr/>
        </p:nvSpPr>
        <p:spPr>
          <a:xfrm>
            <a:off x="310900" y="1152150"/>
            <a:ext cx="8723400" cy="2456400"/>
          </a:xfrm>
          <a:prstGeom prst="rect">
            <a:avLst/>
          </a:prstGeom>
          <a:noFill/>
          <a:ln>
            <a:noFill/>
          </a:ln>
        </p:spPr>
        <p:txBody>
          <a:bodyPr anchorCtr="0" anchor="t" bIns="91425" lIns="91425" spcFirstLastPara="1" rIns="91425" wrap="square" tIns="91425">
            <a:spAutoFit/>
          </a:bodyPr>
          <a:lstStyle/>
          <a:p>
            <a:pPr indent="0" lvl="0" marL="0" rtl="0" algn="l">
              <a:lnSpc>
                <a:spcPct val="125000"/>
              </a:lnSpc>
              <a:spcBef>
                <a:spcPts val="800"/>
              </a:spcBef>
              <a:spcAft>
                <a:spcPts val="0"/>
              </a:spcAft>
              <a:buNone/>
            </a:pPr>
            <a:r>
              <a:rPr b="1" lang="en" sz="2000">
                <a:latin typeface="Avenir"/>
                <a:ea typeface="Avenir"/>
                <a:cs typeface="Avenir"/>
                <a:sym typeface="Avenir"/>
              </a:rPr>
              <a:t>ACT:</a:t>
            </a:r>
            <a:endParaRPr b="1" sz="2000">
              <a:latin typeface="Avenir"/>
              <a:ea typeface="Avenir"/>
              <a:cs typeface="Avenir"/>
              <a:sym typeface="Avenir"/>
            </a:endParaRPr>
          </a:p>
          <a:p>
            <a:pPr indent="-374650" lvl="0" marL="457200" rtl="0" algn="l">
              <a:lnSpc>
                <a:spcPct val="125000"/>
              </a:lnSpc>
              <a:spcBef>
                <a:spcPts val="800"/>
              </a:spcBef>
              <a:spcAft>
                <a:spcPts val="0"/>
              </a:spcAft>
              <a:buSzPts val="2300"/>
              <a:buFont typeface="Avenir"/>
              <a:buChar char="●"/>
            </a:pPr>
            <a:r>
              <a:rPr lang="en" sz="2300">
                <a:latin typeface="Avenir"/>
                <a:ea typeface="Avenir"/>
                <a:cs typeface="Avenir"/>
                <a:sym typeface="Avenir"/>
              </a:rPr>
              <a:t>Make a list of how you can put the customer first.</a:t>
            </a:r>
            <a:endParaRPr sz="2300">
              <a:latin typeface="Avenir"/>
              <a:ea typeface="Avenir"/>
              <a:cs typeface="Avenir"/>
              <a:sym typeface="Avenir"/>
            </a:endParaRPr>
          </a:p>
          <a:p>
            <a:pPr indent="-374650" lvl="0" marL="457200" rtl="0" algn="l">
              <a:lnSpc>
                <a:spcPct val="125000"/>
              </a:lnSpc>
              <a:spcBef>
                <a:spcPts val="0"/>
              </a:spcBef>
              <a:spcAft>
                <a:spcPts val="0"/>
              </a:spcAft>
              <a:buSzPts val="2300"/>
              <a:buFont typeface="Avenir"/>
              <a:buChar char="●"/>
            </a:pPr>
            <a:r>
              <a:rPr lang="en" sz="2300">
                <a:latin typeface="Avenir"/>
                <a:ea typeface="Avenir"/>
                <a:cs typeface="Avenir"/>
                <a:sym typeface="Avenir"/>
              </a:rPr>
              <a:t>Turn to </a:t>
            </a:r>
            <a:r>
              <a:rPr b="1" lang="en" sz="2300">
                <a:latin typeface="Avenir"/>
                <a:ea typeface="Avenir"/>
                <a:cs typeface="Avenir"/>
                <a:sym typeface="Avenir"/>
              </a:rPr>
              <a:t>page 27</a:t>
            </a:r>
            <a:r>
              <a:rPr lang="en" sz="2300">
                <a:latin typeface="Avenir"/>
                <a:ea typeface="Avenir"/>
                <a:cs typeface="Avenir"/>
                <a:sym typeface="Avenir"/>
              </a:rPr>
              <a:t> in your workbook or in your notebook and write or draw ways to put your customers first.</a:t>
            </a:r>
            <a:endParaRPr sz="2300">
              <a:latin typeface="Avenir"/>
              <a:ea typeface="Avenir"/>
              <a:cs typeface="Avenir"/>
              <a:sym typeface="Avenir"/>
            </a:endParaRPr>
          </a:p>
          <a:p>
            <a:pPr indent="0" lvl="0" marL="0" rtl="0" algn="l">
              <a:lnSpc>
                <a:spcPct val="100000"/>
              </a:lnSpc>
              <a:spcBef>
                <a:spcPts val="800"/>
              </a:spcBef>
              <a:spcAft>
                <a:spcPts val="0"/>
              </a:spcAft>
              <a:buNone/>
            </a:pPr>
            <a:r>
              <a:t/>
            </a:r>
            <a:endParaRPr b="1" sz="2300">
              <a:latin typeface="Avenir"/>
              <a:ea typeface="Avenir"/>
              <a:cs typeface="Avenir"/>
              <a:sym typeface="Avenir"/>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1" name="Shape 61"/>
        <p:cNvGrpSpPr/>
        <p:nvPr/>
      </p:nvGrpSpPr>
      <p:grpSpPr>
        <a:xfrm>
          <a:off x="0" y="0"/>
          <a:ext cx="0" cy="0"/>
          <a:chOff x="0" y="0"/>
          <a:chExt cx="0" cy="0"/>
        </a:xfrm>
      </p:grpSpPr>
      <p:sp>
        <p:nvSpPr>
          <p:cNvPr id="62" name="Google Shape;62;p14"/>
          <p:cNvSpPr/>
          <p:nvPr/>
        </p:nvSpPr>
        <p:spPr>
          <a:xfrm>
            <a:off x="0" y="0"/>
            <a:ext cx="9144000" cy="1167900"/>
          </a:xfrm>
          <a:prstGeom prst="rect">
            <a:avLst/>
          </a:prstGeom>
          <a:solidFill>
            <a:srgbClr val="D22630"/>
          </a:solidFill>
          <a:ln cap="flat" cmpd="sng" w="9525">
            <a:solidFill>
              <a:srgbClr val="595959"/>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spcBef>
                <a:spcPts val="0"/>
              </a:spcBef>
              <a:spcAft>
                <a:spcPts val="0"/>
              </a:spcAft>
              <a:buNone/>
            </a:pPr>
            <a:r>
              <a:rPr b="1" lang="en" sz="2800">
                <a:solidFill>
                  <a:srgbClr val="FFEFDB"/>
                </a:solidFill>
                <a:latin typeface="Avenir"/>
                <a:ea typeface="Avenir"/>
                <a:cs typeface="Avenir"/>
                <a:sym typeface="Avenir"/>
              </a:rPr>
              <a:t>UNIT 8: PROMOTION</a:t>
            </a:r>
            <a:endParaRPr b="1" sz="2800">
              <a:solidFill>
                <a:srgbClr val="FFEFDB"/>
              </a:solidFill>
              <a:latin typeface="Avenir"/>
              <a:ea typeface="Avenir"/>
              <a:cs typeface="Avenir"/>
              <a:sym typeface="Avenir"/>
            </a:endParaRPr>
          </a:p>
        </p:txBody>
      </p:sp>
      <p:sp>
        <p:nvSpPr>
          <p:cNvPr id="63" name="Google Shape;63;p14"/>
          <p:cNvSpPr txBox="1"/>
          <p:nvPr/>
        </p:nvSpPr>
        <p:spPr>
          <a:xfrm>
            <a:off x="4572000" y="1152150"/>
            <a:ext cx="4572000" cy="3955800"/>
          </a:xfrm>
          <a:prstGeom prst="rect">
            <a:avLst/>
          </a:prstGeom>
          <a:noFill/>
          <a:ln>
            <a:noFill/>
          </a:ln>
        </p:spPr>
        <p:txBody>
          <a:bodyPr anchorCtr="0" anchor="t" bIns="91425" lIns="91425" spcFirstLastPara="1" rIns="91425" wrap="square" tIns="91425">
            <a:spAutoFit/>
          </a:bodyPr>
          <a:lstStyle/>
          <a:p>
            <a:pPr indent="0" lvl="0" marL="0" rtl="0" algn="l">
              <a:lnSpc>
                <a:spcPct val="150000"/>
              </a:lnSpc>
              <a:spcBef>
                <a:spcPts val="0"/>
              </a:spcBef>
              <a:spcAft>
                <a:spcPts val="0"/>
              </a:spcAft>
              <a:buNone/>
            </a:pPr>
            <a:r>
              <a:t/>
            </a:r>
            <a:endParaRPr b="1" sz="2200">
              <a:latin typeface="Avenir"/>
              <a:ea typeface="Avenir"/>
              <a:cs typeface="Avenir"/>
              <a:sym typeface="Avenir"/>
            </a:endParaRPr>
          </a:p>
          <a:p>
            <a:pPr indent="-368300" lvl="0" marL="457200" rtl="0" algn="l">
              <a:lnSpc>
                <a:spcPct val="150000"/>
              </a:lnSpc>
              <a:spcBef>
                <a:spcPts val="0"/>
              </a:spcBef>
              <a:spcAft>
                <a:spcPts val="0"/>
              </a:spcAft>
              <a:buSzPts val="2200"/>
              <a:buFont typeface="Avenir"/>
              <a:buAutoNum type="arabicPeriod"/>
            </a:pPr>
            <a:r>
              <a:rPr b="1" lang="en" sz="2200">
                <a:latin typeface="Avenir"/>
                <a:ea typeface="Avenir"/>
                <a:cs typeface="Avenir"/>
                <a:sym typeface="Avenir"/>
              </a:rPr>
              <a:t>State Your Business in 30 Seconds.</a:t>
            </a:r>
            <a:endParaRPr b="1" sz="2200">
              <a:latin typeface="Avenir"/>
              <a:ea typeface="Avenir"/>
              <a:cs typeface="Avenir"/>
              <a:sym typeface="Avenir"/>
            </a:endParaRPr>
          </a:p>
          <a:p>
            <a:pPr indent="-368300" lvl="0" marL="457200" rtl="0" algn="l">
              <a:lnSpc>
                <a:spcPct val="150000"/>
              </a:lnSpc>
              <a:spcBef>
                <a:spcPts val="0"/>
              </a:spcBef>
              <a:spcAft>
                <a:spcPts val="0"/>
              </a:spcAft>
              <a:buSzPts val="2200"/>
              <a:buFont typeface="Avenir"/>
              <a:buAutoNum type="arabicPeriod"/>
            </a:pPr>
            <a:r>
              <a:rPr b="1" lang="en" sz="2200">
                <a:latin typeface="Avenir"/>
                <a:ea typeface="Avenir"/>
                <a:cs typeface="Avenir"/>
                <a:sym typeface="Avenir"/>
              </a:rPr>
              <a:t>Brand Your Business.</a:t>
            </a:r>
            <a:endParaRPr b="1" sz="2200">
              <a:latin typeface="Avenir"/>
              <a:ea typeface="Avenir"/>
              <a:cs typeface="Avenir"/>
              <a:sym typeface="Avenir"/>
            </a:endParaRPr>
          </a:p>
          <a:p>
            <a:pPr indent="-368300" lvl="0" marL="457200" rtl="0" algn="l">
              <a:lnSpc>
                <a:spcPct val="150000"/>
              </a:lnSpc>
              <a:spcBef>
                <a:spcPts val="0"/>
              </a:spcBef>
              <a:spcAft>
                <a:spcPts val="0"/>
              </a:spcAft>
              <a:buSzPts val="2200"/>
              <a:buFont typeface="Avenir"/>
              <a:buAutoNum type="arabicPeriod"/>
            </a:pPr>
            <a:r>
              <a:rPr b="1" lang="en" sz="2200">
                <a:latin typeface="Avenir"/>
                <a:ea typeface="Avenir"/>
                <a:cs typeface="Avenir"/>
                <a:sym typeface="Avenir"/>
              </a:rPr>
              <a:t>Put Your Customers First.</a:t>
            </a:r>
            <a:endParaRPr b="1" sz="2200">
              <a:latin typeface="Avenir"/>
              <a:ea typeface="Avenir"/>
              <a:cs typeface="Avenir"/>
              <a:sym typeface="Avenir"/>
            </a:endParaRPr>
          </a:p>
          <a:p>
            <a:pPr indent="-368300" lvl="0" marL="457200" rtl="0" algn="l">
              <a:lnSpc>
                <a:spcPct val="150000"/>
              </a:lnSpc>
              <a:spcBef>
                <a:spcPts val="0"/>
              </a:spcBef>
              <a:spcAft>
                <a:spcPts val="0"/>
              </a:spcAft>
              <a:buSzPts val="2200"/>
              <a:buFont typeface="Avenir"/>
              <a:buAutoNum type="arabicPeriod"/>
            </a:pPr>
            <a:r>
              <a:rPr b="1" lang="en" sz="2200">
                <a:latin typeface="Avenir"/>
                <a:ea typeface="Avenir"/>
                <a:cs typeface="Avenir"/>
                <a:sym typeface="Avenir"/>
              </a:rPr>
              <a:t>Keep It Clean &amp; Fresh.</a:t>
            </a:r>
            <a:endParaRPr b="1" sz="2200">
              <a:latin typeface="Avenir"/>
              <a:ea typeface="Avenir"/>
              <a:cs typeface="Avenir"/>
              <a:sym typeface="Avenir"/>
            </a:endParaRPr>
          </a:p>
          <a:p>
            <a:pPr indent="-368300" lvl="0" marL="457200" rtl="0" algn="l">
              <a:lnSpc>
                <a:spcPct val="150000"/>
              </a:lnSpc>
              <a:spcBef>
                <a:spcPts val="0"/>
              </a:spcBef>
              <a:spcAft>
                <a:spcPts val="0"/>
              </a:spcAft>
              <a:buSzPts val="2200"/>
              <a:buFont typeface="Avenir"/>
              <a:buAutoNum type="arabicPeriod"/>
            </a:pPr>
            <a:r>
              <a:rPr b="1" lang="en" sz="2200">
                <a:latin typeface="Avenir"/>
                <a:ea typeface="Avenir"/>
                <a:cs typeface="Avenir"/>
                <a:sym typeface="Avenir"/>
              </a:rPr>
              <a:t>Constantly Improve Sales.</a:t>
            </a:r>
            <a:endParaRPr b="1" sz="2200">
              <a:latin typeface="Avenir"/>
              <a:ea typeface="Avenir"/>
              <a:cs typeface="Avenir"/>
              <a:sym typeface="Avenir"/>
            </a:endParaRPr>
          </a:p>
          <a:p>
            <a:pPr indent="0" lvl="0" marL="457200" rtl="0" algn="l">
              <a:lnSpc>
                <a:spcPct val="150000"/>
              </a:lnSpc>
              <a:spcBef>
                <a:spcPts val="0"/>
              </a:spcBef>
              <a:spcAft>
                <a:spcPts val="0"/>
              </a:spcAft>
              <a:buNone/>
            </a:pPr>
            <a:r>
              <a:t/>
            </a:r>
            <a:endParaRPr>
              <a:latin typeface="Avenir"/>
              <a:ea typeface="Avenir"/>
              <a:cs typeface="Avenir"/>
              <a:sym typeface="Avenir"/>
            </a:endParaRPr>
          </a:p>
        </p:txBody>
      </p:sp>
      <p:pic>
        <p:nvPicPr>
          <p:cNvPr id="64" name="Google Shape;64;p14"/>
          <p:cNvPicPr preferRelativeResize="0"/>
          <p:nvPr/>
        </p:nvPicPr>
        <p:blipFill rotWithShape="1">
          <a:blip r:embed="rId3">
            <a:alphaModFix/>
          </a:blip>
          <a:srcRect b="0" l="3167" r="20321" t="0"/>
          <a:stretch/>
        </p:blipFill>
        <p:spPr>
          <a:xfrm>
            <a:off x="0" y="1130150"/>
            <a:ext cx="4572000" cy="3999826"/>
          </a:xfrm>
          <a:prstGeom prst="rect">
            <a:avLst/>
          </a:prstGeom>
          <a:noFill/>
          <a:ln>
            <a:noFill/>
          </a:ln>
        </p:spPr>
      </p:pic>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0" name="Shape 210"/>
        <p:cNvGrpSpPr/>
        <p:nvPr/>
      </p:nvGrpSpPr>
      <p:grpSpPr>
        <a:xfrm>
          <a:off x="0" y="0"/>
          <a:ext cx="0" cy="0"/>
          <a:chOff x="0" y="0"/>
          <a:chExt cx="0" cy="0"/>
        </a:xfrm>
      </p:grpSpPr>
      <p:sp>
        <p:nvSpPr>
          <p:cNvPr id="211" name="Google Shape;211;p32"/>
          <p:cNvSpPr/>
          <p:nvPr/>
        </p:nvSpPr>
        <p:spPr>
          <a:xfrm>
            <a:off x="0" y="0"/>
            <a:ext cx="9144000" cy="508800"/>
          </a:xfrm>
          <a:prstGeom prst="rect">
            <a:avLst/>
          </a:prstGeom>
          <a:solidFill>
            <a:srgbClr val="D22630"/>
          </a:solidFill>
          <a:ln cap="flat" cmpd="sng" w="9525">
            <a:solidFill>
              <a:srgbClr val="595959"/>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spcBef>
                <a:spcPts val="0"/>
              </a:spcBef>
              <a:spcAft>
                <a:spcPts val="0"/>
              </a:spcAft>
              <a:buNone/>
            </a:pPr>
            <a:r>
              <a:rPr b="1" lang="en" sz="1800">
                <a:solidFill>
                  <a:srgbClr val="FFEFDB"/>
                </a:solidFill>
                <a:latin typeface="Avenir"/>
                <a:ea typeface="Avenir"/>
                <a:cs typeface="Avenir"/>
                <a:sym typeface="Avenir"/>
              </a:rPr>
              <a:t> UNIT 8: PROMOTION			     	    	   				    PRINCIPLE 4 | LEARN</a:t>
            </a:r>
            <a:endParaRPr b="1" sz="1800">
              <a:solidFill>
                <a:srgbClr val="FFEFDB"/>
              </a:solidFill>
              <a:latin typeface="Avenir"/>
              <a:ea typeface="Avenir"/>
              <a:cs typeface="Avenir"/>
              <a:sym typeface="Avenir"/>
            </a:endParaRPr>
          </a:p>
        </p:txBody>
      </p:sp>
      <p:sp>
        <p:nvSpPr>
          <p:cNvPr id="212" name="Google Shape;212;p32"/>
          <p:cNvSpPr txBox="1"/>
          <p:nvPr/>
        </p:nvSpPr>
        <p:spPr>
          <a:xfrm>
            <a:off x="311700" y="438900"/>
            <a:ext cx="8722500" cy="7542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b="1" lang="en" sz="1600">
                <a:latin typeface="Avenir"/>
                <a:ea typeface="Avenir"/>
                <a:cs typeface="Avenir"/>
                <a:sym typeface="Avenir"/>
              </a:rPr>
              <a:t>Principle 4</a:t>
            </a:r>
            <a:endParaRPr b="1" sz="1600">
              <a:latin typeface="Avenir"/>
              <a:ea typeface="Avenir"/>
              <a:cs typeface="Avenir"/>
              <a:sym typeface="Avenir"/>
            </a:endParaRPr>
          </a:p>
          <a:p>
            <a:pPr indent="0" lvl="0" marL="0" rtl="0" algn="ctr">
              <a:spcBef>
                <a:spcPts val="0"/>
              </a:spcBef>
              <a:spcAft>
                <a:spcPts val="0"/>
              </a:spcAft>
              <a:buNone/>
            </a:pPr>
            <a:r>
              <a:rPr b="1" lang="en" sz="2100">
                <a:latin typeface="Avenir"/>
                <a:ea typeface="Avenir"/>
                <a:cs typeface="Avenir"/>
                <a:sym typeface="Avenir"/>
              </a:rPr>
              <a:t>KEEP IT CLEAN AND FRESH</a:t>
            </a:r>
            <a:r>
              <a:rPr b="1" lang="en" sz="2100">
                <a:latin typeface="Avenir"/>
                <a:ea typeface="Avenir"/>
                <a:cs typeface="Avenir"/>
                <a:sym typeface="Avenir"/>
              </a:rPr>
              <a:t> </a:t>
            </a:r>
            <a:endParaRPr b="1" sz="2100">
              <a:latin typeface="Avenir"/>
              <a:ea typeface="Avenir"/>
              <a:cs typeface="Avenir"/>
              <a:sym typeface="Avenir"/>
            </a:endParaRPr>
          </a:p>
        </p:txBody>
      </p:sp>
      <p:pic>
        <p:nvPicPr>
          <p:cNvPr id="213" name="Google Shape;213;p32"/>
          <p:cNvPicPr preferRelativeResize="0"/>
          <p:nvPr/>
        </p:nvPicPr>
        <p:blipFill>
          <a:blip r:embed="rId3">
            <a:alphaModFix/>
          </a:blip>
          <a:stretch>
            <a:fillRect/>
          </a:stretch>
        </p:blipFill>
        <p:spPr>
          <a:xfrm>
            <a:off x="152400" y="1454525"/>
            <a:ext cx="8839202" cy="2954819"/>
          </a:xfrm>
          <a:prstGeom prst="rect">
            <a:avLst/>
          </a:prstGeom>
          <a:noFill/>
          <a:ln>
            <a:noFill/>
          </a:ln>
        </p:spPr>
      </p:pic>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7" name="Shape 217"/>
        <p:cNvGrpSpPr/>
        <p:nvPr/>
      </p:nvGrpSpPr>
      <p:grpSpPr>
        <a:xfrm>
          <a:off x="0" y="0"/>
          <a:ext cx="0" cy="0"/>
          <a:chOff x="0" y="0"/>
          <a:chExt cx="0" cy="0"/>
        </a:xfrm>
      </p:grpSpPr>
      <p:sp>
        <p:nvSpPr>
          <p:cNvPr id="218" name="Google Shape;218;p33"/>
          <p:cNvSpPr/>
          <p:nvPr/>
        </p:nvSpPr>
        <p:spPr>
          <a:xfrm>
            <a:off x="0" y="0"/>
            <a:ext cx="9144000" cy="508800"/>
          </a:xfrm>
          <a:prstGeom prst="rect">
            <a:avLst/>
          </a:prstGeom>
          <a:solidFill>
            <a:srgbClr val="D22630"/>
          </a:solidFill>
          <a:ln cap="flat" cmpd="sng" w="9525">
            <a:solidFill>
              <a:srgbClr val="595959"/>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spcBef>
                <a:spcPts val="0"/>
              </a:spcBef>
              <a:spcAft>
                <a:spcPts val="0"/>
              </a:spcAft>
              <a:buNone/>
            </a:pPr>
            <a:r>
              <a:rPr b="1" lang="en" sz="1800">
                <a:solidFill>
                  <a:srgbClr val="FFEFDB"/>
                </a:solidFill>
                <a:latin typeface="Avenir"/>
                <a:ea typeface="Avenir"/>
                <a:cs typeface="Avenir"/>
                <a:sym typeface="Avenir"/>
              </a:rPr>
              <a:t> UNIT 8: PROMOTION			     	    	   				    PRINCIPLE 4 | LEARN</a:t>
            </a:r>
            <a:endParaRPr b="1" sz="1800">
              <a:solidFill>
                <a:srgbClr val="FFEFDB"/>
              </a:solidFill>
              <a:latin typeface="Avenir"/>
              <a:ea typeface="Avenir"/>
              <a:cs typeface="Avenir"/>
              <a:sym typeface="Avenir"/>
            </a:endParaRPr>
          </a:p>
        </p:txBody>
      </p:sp>
      <p:sp>
        <p:nvSpPr>
          <p:cNvPr id="219" name="Google Shape;219;p33"/>
          <p:cNvSpPr txBox="1"/>
          <p:nvPr/>
        </p:nvSpPr>
        <p:spPr>
          <a:xfrm>
            <a:off x="311700" y="438900"/>
            <a:ext cx="8723400" cy="7542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b="1" lang="en" sz="1600">
                <a:latin typeface="Avenir"/>
                <a:ea typeface="Avenir"/>
                <a:cs typeface="Avenir"/>
                <a:sym typeface="Avenir"/>
              </a:rPr>
              <a:t>Principle 4</a:t>
            </a:r>
            <a:endParaRPr b="1" sz="1600">
              <a:latin typeface="Avenir"/>
              <a:ea typeface="Avenir"/>
              <a:cs typeface="Avenir"/>
              <a:sym typeface="Avenir"/>
            </a:endParaRPr>
          </a:p>
          <a:p>
            <a:pPr indent="0" lvl="0" marL="0" rtl="0" algn="ctr">
              <a:spcBef>
                <a:spcPts val="0"/>
              </a:spcBef>
              <a:spcAft>
                <a:spcPts val="0"/>
              </a:spcAft>
              <a:buNone/>
            </a:pPr>
            <a:r>
              <a:rPr b="1" lang="en" sz="2100">
                <a:latin typeface="Avenir"/>
                <a:ea typeface="Avenir"/>
                <a:cs typeface="Avenir"/>
                <a:sym typeface="Avenir"/>
              </a:rPr>
              <a:t>KEEP IT CLEAN AND FRESH </a:t>
            </a:r>
            <a:endParaRPr b="1" sz="2100">
              <a:latin typeface="Avenir"/>
              <a:ea typeface="Avenir"/>
              <a:cs typeface="Avenir"/>
              <a:sym typeface="Avenir"/>
            </a:endParaRPr>
          </a:p>
        </p:txBody>
      </p:sp>
      <p:sp>
        <p:nvSpPr>
          <p:cNvPr id="220" name="Google Shape;220;p33"/>
          <p:cNvSpPr txBox="1"/>
          <p:nvPr/>
        </p:nvSpPr>
        <p:spPr>
          <a:xfrm>
            <a:off x="310900" y="1152150"/>
            <a:ext cx="8723400" cy="2956500"/>
          </a:xfrm>
          <a:prstGeom prst="rect">
            <a:avLst/>
          </a:prstGeom>
          <a:noFill/>
          <a:ln>
            <a:noFill/>
          </a:ln>
        </p:spPr>
        <p:txBody>
          <a:bodyPr anchorCtr="0" anchor="t" bIns="91425" lIns="91425" spcFirstLastPara="1" rIns="91425" wrap="square" tIns="91425">
            <a:spAutoFit/>
          </a:bodyPr>
          <a:lstStyle/>
          <a:p>
            <a:pPr indent="0" lvl="0" marL="0" rtl="0" algn="l">
              <a:lnSpc>
                <a:spcPct val="125000"/>
              </a:lnSpc>
              <a:spcBef>
                <a:spcPts val="800"/>
              </a:spcBef>
              <a:spcAft>
                <a:spcPts val="0"/>
              </a:spcAft>
              <a:buNone/>
            </a:pPr>
            <a:r>
              <a:rPr b="1" lang="en" sz="2300">
                <a:latin typeface="Avenir"/>
                <a:ea typeface="Avenir"/>
                <a:cs typeface="Avenir"/>
                <a:sym typeface="Avenir"/>
              </a:rPr>
              <a:t>DISCUSS</a:t>
            </a:r>
            <a:r>
              <a:rPr b="1" lang="en" sz="2300">
                <a:latin typeface="Avenir"/>
                <a:ea typeface="Avenir"/>
                <a:cs typeface="Avenir"/>
                <a:sym typeface="Avenir"/>
              </a:rPr>
              <a:t>:</a:t>
            </a:r>
            <a:endParaRPr b="1" sz="2300">
              <a:latin typeface="Avenir"/>
              <a:ea typeface="Avenir"/>
              <a:cs typeface="Avenir"/>
              <a:sym typeface="Avenir"/>
            </a:endParaRPr>
          </a:p>
          <a:p>
            <a:pPr indent="-374650" lvl="0" marL="457200" rtl="0" algn="l">
              <a:lnSpc>
                <a:spcPct val="125000"/>
              </a:lnSpc>
              <a:spcBef>
                <a:spcPts val="800"/>
              </a:spcBef>
              <a:spcAft>
                <a:spcPts val="0"/>
              </a:spcAft>
              <a:buSzPts val="2300"/>
              <a:buFont typeface="Avenir"/>
              <a:buChar char="●"/>
            </a:pPr>
            <a:r>
              <a:rPr b="1" lang="en" sz="2300">
                <a:latin typeface="Avenir"/>
                <a:ea typeface="Avenir"/>
                <a:cs typeface="Avenir"/>
                <a:sym typeface="Avenir"/>
              </a:rPr>
              <a:t>Which of the two shops would you buy from?</a:t>
            </a:r>
            <a:endParaRPr b="1" sz="2300">
              <a:latin typeface="Avenir"/>
              <a:ea typeface="Avenir"/>
              <a:cs typeface="Avenir"/>
              <a:sym typeface="Avenir"/>
            </a:endParaRPr>
          </a:p>
          <a:p>
            <a:pPr indent="-374650" lvl="0" marL="457200" rtl="0" algn="l">
              <a:lnSpc>
                <a:spcPct val="125000"/>
              </a:lnSpc>
              <a:spcBef>
                <a:spcPts val="0"/>
              </a:spcBef>
              <a:spcAft>
                <a:spcPts val="0"/>
              </a:spcAft>
              <a:buSzPts val="2300"/>
              <a:buFont typeface="Avenir"/>
              <a:buChar char="●"/>
            </a:pPr>
            <a:r>
              <a:rPr b="1" lang="en" sz="2300">
                <a:latin typeface="Avenir"/>
                <a:ea typeface="Avenir"/>
                <a:cs typeface="Avenir"/>
                <a:sym typeface="Avenir"/>
              </a:rPr>
              <a:t>Would you pay more to get clothes at the cleaner shop? </a:t>
            </a:r>
            <a:endParaRPr b="1" sz="2300">
              <a:latin typeface="Avenir"/>
              <a:ea typeface="Avenir"/>
              <a:cs typeface="Avenir"/>
              <a:sym typeface="Avenir"/>
            </a:endParaRPr>
          </a:p>
          <a:p>
            <a:pPr indent="-374650" lvl="0" marL="457200" rtl="0" algn="l">
              <a:lnSpc>
                <a:spcPct val="125000"/>
              </a:lnSpc>
              <a:spcBef>
                <a:spcPts val="0"/>
              </a:spcBef>
              <a:spcAft>
                <a:spcPts val="0"/>
              </a:spcAft>
              <a:buSzPts val="2300"/>
              <a:buFont typeface="Avenir"/>
              <a:buChar char="●"/>
            </a:pPr>
            <a:r>
              <a:rPr b="1" lang="en" sz="2300">
                <a:latin typeface="Avenir"/>
                <a:ea typeface="Avenir"/>
                <a:cs typeface="Avenir"/>
                <a:sym typeface="Avenir"/>
              </a:rPr>
              <a:t>How much more?</a:t>
            </a:r>
            <a:endParaRPr b="1" sz="2300">
              <a:latin typeface="Avenir"/>
              <a:ea typeface="Avenir"/>
              <a:cs typeface="Avenir"/>
              <a:sym typeface="Avenir"/>
            </a:endParaRPr>
          </a:p>
          <a:p>
            <a:pPr indent="-374650" lvl="0" marL="457200" rtl="0" algn="l">
              <a:lnSpc>
                <a:spcPct val="125000"/>
              </a:lnSpc>
              <a:spcBef>
                <a:spcPts val="0"/>
              </a:spcBef>
              <a:spcAft>
                <a:spcPts val="0"/>
              </a:spcAft>
              <a:buSzPts val="2300"/>
              <a:buFont typeface="Avenir"/>
              <a:buChar char="●"/>
            </a:pPr>
            <a:r>
              <a:rPr b="1" lang="en" sz="2300">
                <a:latin typeface="Avenir"/>
                <a:ea typeface="Avenir"/>
                <a:cs typeface="Avenir"/>
                <a:sym typeface="Avenir"/>
              </a:rPr>
              <a:t>Is your business clean and attractive?</a:t>
            </a:r>
            <a:endParaRPr b="1" sz="2300">
              <a:latin typeface="Avenir"/>
              <a:ea typeface="Avenir"/>
              <a:cs typeface="Avenir"/>
              <a:sym typeface="Avenir"/>
            </a:endParaRPr>
          </a:p>
          <a:p>
            <a:pPr indent="0" lvl="0" marL="0" rtl="0" algn="l">
              <a:lnSpc>
                <a:spcPct val="100000"/>
              </a:lnSpc>
              <a:spcBef>
                <a:spcPts val="800"/>
              </a:spcBef>
              <a:spcAft>
                <a:spcPts val="0"/>
              </a:spcAft>
              <a:buNone/>
            </a:pPr>
            <a:r>
              <a:t/>
            </a:r>
            <a:endParaRPr b="1" sz="2300">
              <a:latin typeface="Avenir"/>
              <a:ea typeface="Avenir"/>
              <a:cs typeface="Avenir"/>
              <a:sym typeface="Avenir"/>
            </a:endParaRPr>
          </a:p>
        </p:txBody>
      </p:sp>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4" name="Shape 224"/>
        <p:cNvGrpSpPr/>
        <p:nvPr/>
      </p:nvGrpSpPr>
      <p:grpSpPr>
        <a:xfrm>
          <a:off x="0" y="0"/>
          <a:ext cx="0" cy="0"/>
          <a:chOff x="0" y="0"/>
          <a:chExt cx="0" cy="0"/>
        </a:xfrm>
      </p:grpSpPr>
      <p:sp>
        <p:nvSpPr>
          <p:cNvPr id="225" name="Google Shape;225;p34"/>
          <p:cNvSpPr/>
          <p:nvPr/>
        </p:nvSpPr>
        <p:spPr>
          <a:xfrm>
            <a:off x="0" y="0"/>
            <a:ext cx="9144000" cy="508800"/>
          </a:xfrm>
          <a:prstGeom prst="rect">
            <a:avLst/>
          </a:prstGeom>
          <a:solidFill>
            <a:srgbClr val="D22630"/>
          </a:solidFill>
          <a:ln cap="flat" cmpd="sng" w="9525">
            <a:solidFill>
              <a:srgbClr val="595959"/>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spcBef>
                <a:spcPts val="0"/>
              </a:spcBef>
              <a:spcAft>
                <a:spcPts val="0"/>
              </a:spcAft>
              <a:buNone/>
            </a:pPr>
            <a:r>
              <a:rPr b="1" lang="en" sz="1800">
                <a:solidFill>
                  <a:srgbClr val="FFEFDB"/>
                </a:solidFill>
                <a:latin typeface="Avenir"/>
                <a:ea typeface="Avenir"/>
                <a:cs typeface="Avenir"/>
                <a:sym typeface="Avenir"/>
              </a:rPr>
              <a:t> UNIT 8: PROMOTION			     	    	   				    PRINCIPLE 4 | LEARN</a:t>
            </a:r>
            <a:endParaRPr b="1" sz="1800">
              <a:solidFill>
                <a:srgbClr val="FFEFDB"/>
              </a:solidFill>
              <a:latin typeface="Avenir"/>
              <a:ea typeface="Avenir"/>
              <a:cs typeface="Avenir"/>
              <a:sym typeface="Avenir"/>
            </a:endParaRPr>
          </a:p>
        </p:txBody>
      </p:sp>
      <p:sp>
        <p:nvSpPr>
          <p:cNvPr id="226" name="Google Shape;226;p34"/>
          <p:cNvSpPr txBox="1"/>
          <p:nvPr/>
        </p:nvSpPr>
        <p:spPr>
          <a:xfrm>
            <a:off x="311700" y="438900"/>
            <a:ext cx="8722500" cy="7542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b="1" lang="en" sz="1600">
                <a:latin typeface="Avenir"/>
                <a:ea typeface="Avenir"/>
                <a:cs typeface="Avenir"/>
                <a:sym typeface="Avenir"/>
              </a:rPr>
              <a:t>Principle 4</a:t>
            </a:r>
            <a:endParaRPr b="1" sz="1600">
              <a:latin typeface="Avenir"/>
              <a:ea typeface="Avenir"/>
              <a:cs typeface="Avenir"/>
              <a:sym typeface="Avenir"/>
            </a:endParaRPr>
          </a:p>
          <a:p>
            <a:pPr indent="0" lvl="0" marL="0" rtl="0" algn="ctr">
              <a:spcBef>
                <a:spcPts val="0"/>
              </a:spcBef>
              <a:spcAft>
                <a:spcPts val="0"/>
              </a:spcAft>
              <a:buNone/>
            </a:pPr>
            <a:r>
              <a:rPr b="1" lang="en" sz="2100">
                <a:latin typeface="Avenir"/>
                <a:ea typeface="Avenir"/>
                <a:cs typeface="Avenir"/>
                <a:sym typeface="Avenir"/>
              </a:rPr>
              <a:t>KEEP IT CLEAN AND FRESH </a:t>
            </a:r>
            <a:endParaRPr b="1" sz="2100">
              <a:latin typeface="Avenir"/>
              <a:ea typeface="Avenir"/>
              <a:cs typeface="Avenir"/>
              <a:sym typeface="Avenir"/>
            </a:endParaRPr>
          </a:p>
        </p:txBody>
      </p:sp>
      <p:sp>
        <p:nvSpPr>
          <p:cNvPr id="227" name="Google Shape;227;p34"/>
          <p:cNvSpPr txBox="1"/>
          <p:nvPr/>
        </p:nvSpPr>
        <p:spPr>
          <a:xfrm>
            <a:off x="326100" y="1152150"/>
            <a:ext cx="8708100" cy="1808700"/>
          </a:xfrm>
          <a:prstGeom prst="rect">
            <a:avLst/>
          </a:prstGeom>
          <a:noFill/>
          <a:ln>
            <a:noFill/>
          </a:ln>
        </p:spPr>
        <p:txBody>
          <a:bodyPr anchorCtr="0" anchor="t" bIns="91425" lIns="91425" spcFirstLastPara="1" rIns="91425" wrap="square" tIns="91425">
            <a:spAutoFit/>
          </a:bodyPr>
          <a:lstStyle/>
          <a:p>
            <a:pPr indent="0" lvl="0" marL="0" rtl="0" algn="l">
              <a:lnSpc>
                <a:spcPct val="125000"/>
              </a:lnSpc>
              <a:spcBef>
                <a:spcPts val="0"/>
              </a:spcBef>
              <a:spcAft>
                <a:spcPts val="0"/>
              </a:spcAft>
              <a:buNone/>
            </a:pPr>
            <a:r>
              <a:rPr b="1" lang="en" sz="2000">
                <a:latin typeface="Avenir"/>
                <a:ea typeface="Avenir"/>
                <a:cs typeface="Avenir"/>
                <a:sym typeface="Avenir"/>
              </a:rPr>
              <a:t>ACT:</a:t>
            </a:r>
            <a:endParaRPr b="1" sz="2000">
              <a:latin typeface="Avenir"/>
              <a:ea typeface="Avenir"/>
              <a:cs typeface="Avenir"/>
              <a:sym typeface="Avenir"/>
            </a:endParaRPr>
          </a:p>
          <a:p>
            <a:pPr indent="0" lvl="0" marL="0" rtl="0" algn="l">
              <a:lnSpc>
                <a:spcPct val="125000"/>
              </a:lnSpc>
              <a:spcBef>
                <a:spcPts val="0"/>
              </a:spcBef>
              <a:spcAft>
                <a:spcPts val="0"/>
              </a:spcAft>
              <a:buNone/>
            </a:pPr>
            <a:r>
              <a:rPr lang="en" sz="2300">
                <a:latin typeface="Avenir"/>
                <a:ea typeface="Avenir"/>
                <a:cs typeface="Avenir"/>
                <a:sym typeface="Avenir"/>
              </a:rPr>
              <a:t>Turn to </a:t>
            </a:r>
            <a:r>
              <a:rPr b="1" lang="en" sz="2300">
                <a:latin typeface="Avenir"/>
                <a:ea typeface="Avenir"/>
                <a:cs typeface="Avenir"/>
                <a:sym typeface="Avenir"/>
              </a:rPr>
              <a:t>page 28</a:t>
            </a:r>
            <a:r>
              <a:rPr lang="en" sz="2300">
                <a:latin typeface="Avenir"/>
                <a:ea typeface="Avenir"/>
                <a:cs typeface="Avenir"/>
                <a:sym typeface="Avenir"/>
              </a:rPr>
              <a:t> in your workbook or use a notebook. Write or draw what you can do to make your product look newer, cleaner, or fresher. Then, share your ideas with the group.</a:t>
            </a:r>
            <a:endParaRPr sz="2300">
              <a:latin typeface="Avenir"/>
              <a:ea typeface="Avenir"/>
              <a:cs typeface="Avenir"/>
              <a:sym typeface="Avenir"/>
            </a:endParaRPr>
          </a:p>
        </p:txBody>
      </p:sp>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1" name="Shape 231"/>
        <p:cNvGrpSpPr/>
        <p:nvPr/>
      </p:nvGrpSpPr>
      <p:grpSpPr>
        <a:xfrm>
          <a:off x="0" y="0"/>
          <a:ext cx="0" cy="0"/>
          <a:chOff x="0" y="0"/>
          <a:chExt cx="0" cy="0"/>
        </a:xfrm>
      </p:grpSpPr>
      <p:sp>
        <p:nvSpPr>
          <p:cNvPr id="232" name="Google Shape;232;p35"/>
          <p:cNvSpPr/>
          <p:nvPr/>
        </p:nvSpPr>
        <p:spPr>
          <a:xfrm>
            <a:off x="0" y="0"/>
            <a:ext cx="9144000" cy="508800"/>
          </a:xfrm>
          <a:prstGeom prst="rect">
            <a:avLst/>
          </a:prstGeom>
          <a:solidFill>
            <a:srgbClr val="D22630"/>
          </a:solidFill>
          <a:ln cap="flat" cmpd="sng" w="9525">
            <a:solidFill>
              <a:srgbClr val="595959"/>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spcBef>
                <a:spcPts val="0"/>
              </a:spcBef>
              <a:spcAft>
                <a:spcPts val="0"/>
              </a:spcAft>
              <a:buNone/>
            </a:pPr>
            <a:r>
              <a:rPr b="1" lang="en" sz="1800">
                <a:solidFill>
                  <a:srgbClr val="FFEFDB"/>
                </a:solidFill>
                <a:latin typeface="Avenir"/>
                <a:ea typeface="Avenir"/>
                <a:cs typeface="Avenir"/>
                <a:sym typeface="Avenir"/>
              </a:rPr>
              <a:t> UNIT 8: PROMOTION			     	    	   				    PRINCIPLE 5 | LEARN</a:t>
            </a:r>
            <a:endParaRPr b="1" sz="1800">
              <a:solidFill>
                <a:srgbClr val="FFEFDB"/>
              </a:solidFill>
              <a:latin typeface="Avenir"/>
              <a:ea typeface="Avenir"/>
              <a:cs typeface="Avenir"/>
              <a:sym typeface="Avenir"/>
            </a:endParaRPr>
          </a:p>
        </p:txBody>
      </p:sp>
      <p:sp>
        <p:nvSpPr>
          <p:cNvPr id="233" name="Google Shape;233;p35"/>
          <p:cNvSpPr txBox="1"/>
          <p:nvPr/>
        </p:nvSpPr>
        <p:spPr>
          <a:xfrm>
            <a:off x="311700" y="438900"/>
            <a:ext cx="8723400" cy="7542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b="1" lang="en" sz="1600">
                <a:latin typeface="Avenir"/>
                <a:ea typeface="Avenir"/>
                <a:cs typeface="Avenir"/>
                <a:sym typeface="Avenir"/>
              </a:rPr>
              <a:t>Principle 5</a:t>
            </a:r>
            <a:endParaRPr b="1" sz="1600">
              <a:latin typeface="Avenir"/>
              <a:ea typeface="Avenir"/>
              <a:cs typeface="Avenir"/>
              <a:sym typeface="Avenir"/>
            </a:endParaRPr>
          </a:p>
          <a:p>
            <a:pPr indent="0" lvl="0" marL="0" rtl="0" algn="ctr">
              <a:spcBef>
                <a:spcPts val="0"/>
              </a:spcBef>
              <a:spcAft>
                <a:spcPts val="0"/>
              </a:spcAft>
              <a:buNone/>
            </a:pPr>
            <a:r>
              <a:rPr b="1" lang="en" sz="2100">
                <a:latin typeface="Avenir"/>
                <a:ea typeface="Avenir"/>
                <a:cs typeface="Avenir"/>
                <a:sym typeface="Avenir"/>
              </a:rPr>
              <a:t>CONSTANTLY IMPROVE SALES</a:t>
            </a:r>
            <a:endParaRPr b="1" sz="2100">
              <a:latin typeface="Avenir"/>
              <a:ea typeface="Avenir"/>
              <a:cs typeface="Avenir"/>
              <a:sym typeface="Avenir"/>
            </a:endParaRPr>
          </a:p>
        </p:txBody>
      </p:sp>
      <p:sp>
        <p:nvSpPr>
          <p:cNvPr id="234" name="Google Shape;234;p35"/>
          <p:cNvSpPr txBox="1"/>
          <p:nvPr/>
        </p:nvSpPr>
        <p:spPr>
          <a:xfrm>
            <a:off x="310900" y="1152150"/>
            <a:ext cx="8723400" cy="4329000"/>
          </a:xfrm>
          <a:prstGeom prst="rect">
            <a:avLst/>
          </a:prstGeom>
          <a:noFill/>
          <a:ln>
            <a:noFill/>
          </a:ln>
        </p:spPr>
        <p:txBody>
          <a:bodyPr anchorCtr="0" anchor="t" bIns="91425" lIns="91425" spcFirstLastPara="1" rIns="91425" wrap="square" tIns="91425">
            <a:spAutoFit/>
          </a:bodyPr>
          <a:lstStyle/>
          <a:p>
            <a:pPr indent="0" lvl="0" marL="0" rtl="0" algn="l">
              <a:lnSpc>
                <a:spcPct val="125000"/>
              </a:lnSpc>
              <a:spcBef>
                <a:spcPts val="800"/>
              </a:spcBef>
              <a:spcAft>
                <a:spcPts val="0"/>
              </a:spcAft>
              <a:buNone/>
            </a:pPr>
            <a:r>
              <a:rPr b="1" lang="en" sz="2000">
                <a:latin typeface="Avenir"/>
                <a:ea typeface="Avenir"/>
                <a:cs typeface="Avenir"/>
                <a:sym typeface="Avenir"/>
              </a:rPr>
              <a:t>CODE</a:t>
            </a:r>
            <a:r>
              <a:rPr b="1" lang="en" sz="2000">
                <a:latin typeface="Avenir"/>
                <a:ea typeface="Avenir"/>
                <a:cs typeface="Avenir"/>
                <a:sym typeface="Avenir"/>
              </a:rPr>
              <a:t>:</a:t>
            </a:r>
            <a:endParaRPr b="1" sz="2000">
              <a:latin typeface="Avenir"/>
              <a:ea typeface="Avenir"/>
              <a:cs typeface="Avenir"/>
              <a:sym typeface="Avenir"/>
            </a:endParaRPr>
          </a:p>
          <a:p>
            <a:pPr indent="0" lvl="0" marL="0" rtl="0" algn="l">
              <a:lnSpc>
                <a:spcPct val="125000"/>
              </a:lnSpc>
              <a:spcBef>
                <a:spcPts val="800"/>
              </a:spcBef>
              <a:spcAft>
                <a:spcPts val="0"/>
              </a:spcAft>
              <a:buNone/>
            </a:pPr>
            <a:r>
              <a:rPr b="1" lang="en" sz="2300">
                <a:latin typeface="Avenir"/>
                <a:ea typeface="Avenir"/>
                <a:cs typeface="Avenir"/>
                <a:sym typeface="Avenir"/>
              </a:rPr>
              <a:t>How can we increase sales?</a:t>
            </a:r>
            <a:endParaRPr b="1" sz="2300">
              <a:latin typeface="Avenir"/>
              <a:ea typeface="Avenir"/>
              <a:cs typeface="Avenir"/>
              <a:sym typeface="Avenir"/>
            </a:endParaRPr>
          </a:p>
          <a:p>
            <a:pPr indent="-374650" lvl="0" marL="457200" rtl="0" algn="l">
              <a:lnSpc>
                <a:spcPct val="125000"/>
              </a:lnSpc>
              <a:spcBef>
                <a:spcPts val="800"/>
              </a:spcBef>
              <a:spcAft>
                <a:spcPts val="0"/>
              </a:spcAft>
              <a:buSzPts val="2300"/>
              <a:buFont typeface="Avenir"/>
              <a:buAutoNum type="arabicPeriod"/>
            </a:pPr>
            <a:r>
              <a:rPr b="1" lang="en" sz="2300">
                <a:latin typeface="Avenir"/>
                <a:ea typeface="Avenir"/>
                <a:cs typeface="Avenir"/>
                <a:sym typeface="Avenir"/>
              </a:rPr>
              <a:t>Social Media</a:t>
            </a:r>
            <a:endParaRPr b="1" sz="2300">
              <a:latin typeface="Avenir"/>
              <a:ea typeface="Avenir"/>
              <a:cs typeface="Avenir"/>
              <a:sym typeface="Avenir"/>
            </a:endParaRPr>
          </a:p>
          <a:p>
            <a:pPr indent="-374650" lvl="0" marL="457200" rtl="0" algn="l">
              <a:lnSpc>
                <a:spcPct val="125000"/>
              </a:lnSpc>
              <a:spcBef>
                <a:spcPts val="0"/>
              </a:spcBef>
              <a:spcAft>
                <a:spcPts val="0"/>
              </a:spcAft>
              <a:buSzPts val="2300"/>
              <a:buFont typeface="Avenir"/>
              <a:buAutoNum type="arabicPeriod"/>
            </a:pPr>
            <a:r>
              <a:rPr b="1" lang="en" sz="2300">
                <a:latin typeface="Avenir"/>
                <a:ea typeface="Avenir"/>
                <a:cs typeface="Avenir"/>
                <a:sym typeface="Avenir"/>
              </a:rPr>
              <a:t>Customer loyalty cards (9 purchases, the 10th is free)</a:t>
            </a:r>
            <a:endParaRPr b="1" sz="2300">
              <a:latin typeface="Avenir"/>
              <a:ea typeface="Avenir"/>
              <a:cs typeface="Avenir"/>
              <a:sym typeface="Avenir"/>
            </a:endParaRPr>
          </a:p>
          <a:p>
            <a:pPr indent="-374650" lvl="0" marL="457200" rtl="0" algn="l">
              <a:lnSpc>
                <a:spcPct val="125000"/>
              </a:lnSpc>
              <a:spcBef>
                <a:spcPts val="0"/>
              </a:spcBef>
              <a:spcAft>
                <a:spcPts val="0"/>
              </a:spcAft>
              <a:buSzPts val="2300"/>
              <a:buFont typeface="Avenir"/>
              <a:buAutoNum type="arabicPeriod"/>
            </a:pPr>
            <a:r>
              <a:rPr b="1" lang="en" sz="2300">
                <a:latin typeface="Avenir"/>
                <a:ea typeface="Avenir"/>
                <a:cs typeface="Avenir"/>
                <a:sym typeface="Avenir"/>
              </a:rPr>
              <a:t>Relocation</a:t>
            </a:r>
            <a:endParaRPr b="1" sz="2300">
              <a:latin typeface="Avenir"/>
              <a:ea typeface="Avenir"/>
              <a:cs typeface="Avenir"/>
              <a:sym typeface="Avenir"/>
            </a:endParaRPr>
          </a:p>
          <a:p>
            <a:pPr indent="-374650" lvl="0" marL="457200" rtl="0" algn="l">
              <a:lnSpc>
                <a:spcPct val="125000"/>
              </a:lnSpc>
              <a:spcBef>
                <a:spcPts val="0"/>
              </a:spcBef>
              <a:spcAft>
                <a:spcPts val="0"/>
              </a:spcAft>
              <a:buSzPts val="2300"/>
              <a:buFont typeface="Avenir"/>
              <a:buAutoNum type="arabicPeriod"/>
            </a:pPr>
            <a:r>
              <a:rPr b="1" lang="en" sz="2300">
                <a:latin typeface="Avenir"/>
                <a:ea typeface="Avenir"/>
                <a:cs typeface="Avenir"/>
                <a:sym typeface="Avenir"/>
              </a:rPr>
              <a:t>Selling old inventory at discounts</a:t>
            </a:r>
            <a:endParaRPr b="1" sz="2300">
              <a:latin typeface="Avenir"/>
              <a:ea typeface="Avenir"/>
              <a:cs typeface="Avenir"/>
              <a:sym typeface="Avenir"/>
            </a:endParaRPr>
          </a:p>
          <a:p>
            <a:pPr indent="-374650" lvl="0" marL="457200" rtl="0" algn="l">
              <a:lnSpc>
                <a:spcPct val="125000"/>
              </a:lnSpc>
              <a:spcBef>
                <a:spcPts val="0"/>
              </a:spcBef>
              <a:spcAft>
                <a:spcPts val="0"/>
              </a:spcAft>
              <a:buSzPts val="2300"/>
              <a:buFont typeface="Avenir"/>
              <a:buAutoNum type="arabicPeriod"/>
            </a:pPr>
            <a:r>
              <a:rPr b="1" lang="en" sz="2300">
                <a:latin typeface="Avenir"/>
                <a:ea typeface="Avenir"/>
                <a:cs typeface="Avenir"/>
                <a:sym typeface="Avenir"/>
              </a:rPr>
              <a:t>Placing best product at eye level</a:t>
            </a:r>
            <a:endParaRPr b="1" sz="2300">
              <a:latin typeface="Avenir"/>
              <a:ea typeface="Avenir"/>
              <a:cs typeface="Avenir"/>
              <a:sym typeface="Avenir"/>
            </a:endParaRPr>
          </a:p>
          <a:p>
            <a:pPr indent="-374650" lvl="0" marL="457200" rtl="0" algn="l">
              <a:lnSpc>
                <a:spcPct val="125000"/>
              </a:lnSpc>
              <a:spcBef>
                <a:spcPts val="0"/>
              </a:spcBef>
              <a:spcAft>
                <a:spcPts val="0"/>
              </a:spcAft>
              <a:buSzPts val="2300"/>
              <a:buFont typeface="Avenir"/>
              <a:buAutoNum type="arabicPeriod"/>
            </a:pPr>
            <a:r>
              <a:rPr b="1" lang="en" sz="2300">
                <a:latin typeface="Avenir"/>
                <a:ea typeface="Avenir"/>
                <a:cs typeface="Avenir"/>
                <a:sym typeface="Avenir"/>
              </a:rPr>
              <a:t>Offer different or additional products or services</a:t>
            </a:r>
            <a:endParaRPr b="1" sz="2300">
              <a:latin typeface="Avenir"/>
              <a:ea typeface="Avenir"/>
              <a:cs typeface="Avenir"/>
              <a:sym typeface="Avenir"/>
            </a:endParaRPr>
          </a:p>
          <a:p>
            <a:pPr indent="0" lvl="0" marL="0" rtl="0" algn="l">
              <a:lnSpc>
                <a:spcPct val="100000"/>
              </a:lnSpc>
              <a:spcBef>
                <a:spcPts val="800"/>
              </a:spcBef>
              <a:spcAft>
                <a:spcPts val="0"/>
              </a:spcAft>
              <a:buNone/>
            </a:pPr>
            <a:r>
              <a:t/>
            </a:r>
            <a:endParaRPr b="1" sz="2300">
              <a:latin typeface="Avenir"/>
              <a:ea typeface="Avenir"/>
              <a:cs typeface="Avenir"/>
              <a:sym typeface="Avenir"/>
            </a:endParaRPr>
          </a:p>
        </p:txBody>
      </p:sp>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8" name="Shape 238"/>
        <p:cNvGrpSpPr/>
        <p:nvPr/>
      </p:nvGrpSpPr>
      <p:grpSpPr>
        <a:xfrm>
          <a:off x="0" y="0"/>
          <a:ext cx="0" cy="0"/>
          <a:chOff x="0" y="0"/>
          <a:chExt cx="0" cy="0"/>
        </a:xfrm>
      </p:grpSpPr>
      <p:sp>
        <p:nvSpPr>
          <p:cNvPr id="239" name="Google Shape;239;p36"/>
          <p:cNvSpPr/>
          <p:nvPr/>
        </p:nvSpPr>
        <p:spPr>
          <a:xfrm>
            <a:off x="0" y="0"/>
            <a:ext cx="9144000" cy="508800"/>
          </a:xfrm>
          <a:prstGeom prst="rect">
            <a:avLst/>
          </a:prstGeom>
          <a:solidFill>
            <a:srgbClr val="D22630"/>
          </a:solidFill>
          <a:ln cap="flat" cmpd="sng" w="9525">
            <a:solidFill>
              <a:srgbClr val="595959"/>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spcBef>
                <a:spcPts val="0"/>
              </a:spcBef>
              <a:spcAft>
                <a:spcPts val="0"/>
              </a:spcAft>
              <a:buNone/>
            </a:pPr>
            <a:r>
              <a:rPr b="1" lang="en" sz="1800">
                <a:solidFill>
                  <a:srgbClr val="FFEFDB"/>
                </a:solidFill>
                <a:latin typeface="Avenir"/>
                <a:ea typeface="Avenir"/>
                <a:cs typeface="Avenir"/>
                <a:sym typeface="Avenir"/>
              </a:rPr>
              <a:t> UNIT 8: PROMOTION			     	    	   				    PRINCIPLE 5 | LEARN</a:t>
            </a:r>
            <a:endParaRPr b="1" sz="1800">
              <a:solidFill>
                <a:srgbClr val="FFEFDB"/>
              </a:solidFill>
              <a:latin typeface="Avenir"/>
              <a:ea typeface="Avenir"/>
              <a:cs typeface="Avenir"/>
              <a:sym typeface="Avenir"/>
            </a:endParaRPr>
          </a:p>
        </p:txBody>
      </p:sp>
      <p:sp>
        <p:nvSpPr>
          <p:cNvPr id="240" name="Google Shape;240;p36"/>
          <p:cNvSpPr txBox="1"/>
          <p:nvPr/>
        </p:nvSpPr>
        <p:spPr>
          <a:xfrm>
            <a:off x="311700" y="438900"/>
            <a:ext cx="8723400" cy="7542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b="1" lang="en" sz="1600">
                <a:latin typeface="Avenir"/>
                <a:ea typeface="Avenir"/>
                <a:cs typeface="Avenir"/>
                <a:sym typeface="Avenir"/>
              </a:rPr>
              <a:t>Principle 5</a:t>
            </a:r>
            <a:endParaRPr b="1" sz="1600">
              <a:latin typeface="Avenir"/>
              <a:ea typeface="Avenir"/>
              <a:cs typeface="Avenir"/>
              <a:sym typeface="Avenir"/>
            </a:endParaRPr>
          </a:p>
          <a:p>
            <a:pPr indent="0" lvl="0" marL="0" rtl="0" algn="ctr">
              <a:spcBef>
                <a:spcPts val="0"/>
              </a:spcBef>
              <a:spcAft>
                <a:spcPts val="0"/>
              </a:spcAft>
              <a:buNone/>
            </a:pPr>
            <a:r>
              <a:rPr b="1" lang="en" sz="2100">
                <a:latin typeface="Avenir"/>
                <a:ea typeface="Avenir"/>
                <a:cs typeface="Avenir"/>
                <a:sym typeface="Avenir"/>
              </a:rPr>
              <a:t>CONSTANTLY IMPROVE SALES</a:t>
            </a:r>
            <a:endParaRPr b="1" sz="2100">
              <a:latin typeface="Avenir"/>
              <a:ea typeface="Avenir"/>
              <a:cs typeface="Avenir"/>
              <a:sym typeface="Avenir"/>
            </a:endParaRPr>
          </a:p>
        </p:txBody>
      </p:sp>
      <p:sp>
        <p:nvSpPr>
          <p:cNvPr id="241" name="Google Shape;241;p36"/>
          <p:cNvSpPr txBox="1"/>
          <p:nvPr/>
        </p:nvSpPr>
        <p:spPr>
          <a:xfrm>
            <a:off x="310900" y="1152150"/>
            <a:ext cx="8723400" cy="3341400"/>
          </a:xfrm>
          <a:prstGeom prst="rect">
            <a:avLst/>
          </a:prstGeom>
          <a:noFill/>
          <a:ln>
            <a:noFill/>
          </a:ln>
        </p:spPr>
        <p:txBody>
          <a:bodyPr anchorCtr="0" anchor="t" bIns="91425" lIns="91425" spcFirstLastPara="1" rIns="91425" wrap="square" tIns="91425">
            <a:spAutoFit/>
          </a:bodyPr>
          <a:lstStyle/>
          <a:p>
            <a:pPr indent="0" lvl="0" marL="0" rtl="0" algn="l">
              <a:lnSpc>
                <a:spcPct val="125000"/>
              </a:lnSpc>
              <a:spcBef>
                <a:spcPts val="800"/>
              </a:spcBef>
              <a:spcAft>
                <a:spcPts val="0"/>
              </a:spcAft>
              <a:buNone/>
            </a:pPr>
            <a:r>
              <a:rPr b="1" lang="en" sz="2000">
                <a:latin typeface="Avenir"/>
                <a:ea typeface="Avenir"/>
                <a:cs typeface="Avenir"/>
                <a:sym typeface="Avenir"/>
              </a:rPr>
              <a:t>DISCUSS</a:t>
            </a:r>
            <a:r>
              <a:rPr b="1" lang="en" sz="2000">
                <a:latin typeface="Avenir"/>
                <a:ea typeface="Avenir"/>
                <a:cs typeface="Avenir"/>
                <a:sym typeface="Avenir"/>
              </a:rPr>
              <a:t>:</a:t>
            </a:r>
            <a:endParaRPr b="1" sz="2000">
              <a:latin typeface="Avenir"/>
              <a:ea typeface="Avenir"/>
              <a:cs typeface="Avenir"/>
              <a:sym typeface="Avenir"/>
            </a:endParaRPr>
          </a:p>
          <a:p>
            <a:pPr indent="-374650" lvl="0" marL="457200" rtl="0" algn="l">
              <a:lnSpc>
                <a:spcPct val="125000"/>
              </a:lnSpc>
              <a:spcBef>
                <a:spcPts val="800"/>
              </a:spcBef>
              <a:spcAft>
                <a:spcPts val="0"/>
              </a:spcAft>
              <a:buSzPts val="2300"/>
              <a:buFont typeface="Avenir"/>
              <a:buChar char="●"/>
            </a:pPr>
            <a:r>
              <a:rPr b="1" lang="en" sz="2300">
                <a:latin typeface="Avenir"/>
                <a:ea typeface="Avenir"/>
                <a:cs typeface="Avenir"/>
                <a:sym typeface="Avenir"/>
              </a:rPr>
              <a:t>Which of these ideas would you like to know more about?</a:t>
            </a:r>
            <a:endParaRPr b="1" sz="2300">
              <a:latin typeface="Avenir"/>
              <a:ea typeface="Avenir"/>
              <a:cs typeface="Avenir"/>
              <a:sym typeface="Avenir"/>
            </a:endParaRPr>
          </a:p>
          <a:p>
            <a:pPr indent="-374650" lvl="0" marL="457200" rtl="0" algn="l">
              <a:lnSpc>
                <a:spcPct val="125000"/>
              </a:lnSpc>
              <a:spcBef>
                <a:spcPts val="0"/>
              </a:spcBef>
              <a:spcAft>
                <a:spcPts val="0"/>
              </a:spcAft>
              <a:buSzPts val="2300"/>
              <a:buFont typeface="Avenir"/>
              <a:buChar char="●"/>
            </a:pPr>
            <a:r>
              <a:rPr b="1" lang="en" sz="2300">
                <a:latin typeface="Avenir"/>
                <a:ea typeface="Avenir"/>
                <a:cs typeface="Avenir"/>
                <a:sym typeface="Avenir"/>
              </a:rPr>
              <a:t>How can we learn more about some of these ideas?</a:t>
            </a:r>
            <a:endParaRPr b="1" sz="2300">
              <a:latin typeface="Avenir"/>
              <a:ea typeface="Avenir"/>
              <a:cs typeface="Avenir"/>
              <a:sym typeface="Avenir"/>
            </a:endParaRPr>
          </a:p>
          <a:p>
            <a:pPr indent="-374650" lvl="0" marL="457200" rtl="0" algn="l">
              <a:lnSpc>
                <a:spcPct val="125000"/>
              </a:lnSpc>
              <a:spcBef>
                <a:spcPts val="0"/>
              </a:spcBef>
              <a:spcAft>
                <a:spcPts val="0"/>
              </a:spcAft>
              <a:buSzPts val="2300"/>
              <a:buFont typeface="Avenir"/>
              <a:buChar char="●"/>
            </a:pPr>
            <a:r>
              <a:rPr b="1" lang="en" sz="2300">
                <a:latin typeface="Avenir"/>
                <a:ea typeface="Avenir"/>
                <a:cs typeface="Avenir"/>
                <a:sym typeface="Avenir"/>
              </a:rPr>
              <a:t>Are there any of these ideas that we should plan an additional class to discuss such as marketing with social media?</a:t>
            </a:r>
            <a:endParaRPr b="1" sz="2300">
              <a:latin typeface="Avenir"/>
              <a:ea typeface="Avenir"/>
              <a:cs typeface="Avenir"/>
              <a:sym typeface="Avenir"/>
            </a:endParaRPr>
          </a:p>
          <a:p>
            <a:pPr indent="0" lvl="0" marL="0" rtl="0" algn="l">
              <a:lnSpc>
                <a:spcPct val="100000"/>
              </a:lnSpc>
              <a:spcBef>
                <a:spcPts val="800"/>
              </a:spcBef>
              <a:spcAft>
                <a:spcPts val="0"/>
              </a:spcAft>
              <a:buNone/>
            </a:pPr>
            <a:r>
              <a:t/>
            </a:r>
            <a:endParaRPr b="1" sz="2300">
              <a:latin typeface="Avenir"/>
              <a:ea typeface="Avenir"/>
              <a:cs typeface="Avenir"/>
              <a:sym typeface="Avenir"/>
            </a:endParaRPr>
          </a:p>
        </p:txBody>
      </p:sp>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5" name="Shape 245"/>
        <p:cNvGrpSpPr/>
        <p:nvPr/>
      </p:nvGrpSpPr>
      <p:grpSpPr>
        <a:xfrm>
          <a:off x="0" y="0"/>
          <a:ext cx="0" cy="0"/>
          <a:chOff x="0" y="0"/>
          <a:chExt cx="0" cy="0"/>
        </a:xfrm>
      </p:grpSpPr>
      <p:sp>
        <p:nvSpPr>
          <p:cNvPr id="246" name="Google Shape;246;p37"/>
          <p:cNvSpPr/>
          <p:nvPr/>
        </p:nvSpPr>
        <p:spPr>
          <a:xfrm>
            <a:off x="0" y="0"/>
            <a:ext cx="9144000" cy="508800"/>
          </a:xfrm>
          <a:prstGeom prst="rect">
            <a:avLst/>
          </a:prstGeom>
          <a:solidFill>
            <a:srgbClr val="D22630"/>
          </a:solidFill>
          <a:ln cap="flat" cmpd="sng" w="9525">
            <a:solidFill>
              <a:srgbClr val="595959"/>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spcBef>
                <a:spcPts val="0"/>
              </a:spcBef>
              <a:spcAft>
                <a:spcPts val="0"/>
              </a:spcAft>
              <a:buNone/>
            </a:pPr>
            <a:r>
              <a:rPr b="1" lang="en" sz="1800">
                <a:solidFill>
                  <a:srgbClr val="FFEFDB"/>
                </a:solidFill>
                <a:latin typeface="Avenir"/>
                <a:ea typeface="Avenir"/>
                <a:cs typeface="Avenir"/>
                <a:sym typeface="Avenir"/>
              </a:rPr>
              <a:t> UNIT 8: PROMOTION			     	    	   				    PRINCIPLE 5 | LEARN</a:t>
            </a:r>
            <a:endParaRPr b="1" sz="1800">
              <a:solidFill>
                <a:srgbClr val="FFEFDB"/>
              </a:solidFill>
              <a:latin typeface="Avenir"/>
              <a:ea typeface="Avenir"/>
              <a:cs typeface="Avenir"/>
              <a:sym typeface="Avenir"/>
            </a:endParaRPr>
          </a:p>
        </p:txBody>
      </p:sp>
      <p:sp>
        <p:nvSpPr>
          <p:cNvPr id="247" name="Google Shape;247;p37"/>
          <p:cNvSpPr txBox="1"/>
          <p:nvPr/>
        </p:nvSpPr>
        <p:spPr>
          <a:xfrm>
            <a:off x="311700" y="438900"/>
            <a:ext cx="8723400" cy="7542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b="1" lang="en" sz="1600">
                <a:latin typeface="Avenir"/>
                <a:ea typeface="Avenir"/>
                <a:cs typeface="Avenir"/>
                <a:sym typeface="Avenir"/>
              </a:rPr>
              <a:t>Principle 5</a:t>
            </a:r>
            <a:endParaRPr b="1" sz="1600">
              <a:latin typeface="Avenir"/>
              <a:ea typeface="Avenir"/>
              <a:cs typeface="Avenir"/>
              <a:sym typeface="Avenir"/>
            </a:endParaRPr>
          </a:p>
          <a:p>
            <a:pPr indent="0" lvl="0" marL="0" rtl="0" algn="ctr">
              <a:spcBef>
                <a:spcPts val="0"/>
              </a:spcBef>
              <a:spcAft>
                <a:spcPts val="0"/>
              </a:spcAft>
              <a:buNone/>
            </a:pPr>
            <a:r>
              <a:rPr b="1" lang="en" sz="2100">
                <a:latin typeface="Avenir"/>
                <a:ea typeface="Avenir"/>
                <a:cs typeface="Avenir"/>
                <a:sym typeface="Avenir"/>
              </a:rPr>
              <a:t>CONSTANTLY IMPROVE SALES</a:t>
            </a:r>
            <a:endParaRPr b="1" sz="2100">
              <a:latin typeface="Avenir"/>
              <a:ea typeface="Avenir"/>
              <a:cs typeface="Avenir"/>
              <a:sym typeface="Avenir"/>
            </a:endParaRPr>
          </a:p>
        </p:txBody>
      </p:sp>
      <p:sp>
        <p:nvSpPr>
          <p:cNvPr id="248" name="Google Shape;248;p37"/>
          <p:cNvSpPr txBox="1"/>
          <p:nvPr/>
        </p:nvSpPr>
        <p:spPr>
          <a:xfrm>
            <a:off x="310900" y="1152150"/>
            <a:ext cx="8723400" cy="3341400"/>
          </a:xfrm>
          <a:prstGeom prst="rect">
            <a:avLst/>
          </a:prstGeom>
          <a:noFill/>
          <a:ln>
            <a:noFill/>
          </a:ln>
        </p:spPr>
        <p:txBody>
          <a:bodyPr anchorCtr="0" anchor="t" bIns="91425" lIns="91425" spcFirstLastPara="1" rIns="91425" wrap="square" tIns="91425">
            <a:spAutoFit/>
          </a:bodyPr>
          <a:lstStyle/>
          <a:p>
            <a:pPr indent="0" lvl="0" marL="0" rtl="0" algn="l">
              <a:lnSpc>
                <a:spcPct val="125000"/>
              </a:lnSpc>
              <a:spcBef>
                <a:spcPts val="800"/>
              </a:spcBef>
              <a:spcAft>
                <a:spcPts val="0"/>
              </a:spcAft>
              <a:buNone/>
            </a:pPr>
            <a:r>
              <a:rPr b="1" lang="en" sz="2000">
                <a:latin typeface="Avenir"/>
                <a:ea typeface="Avenir"/>
                <a:cs typeface="Avenir"/>
                <a:sym typeface="Avenir"/>
              </a:rPr>
              <a:t>ACT</a:t>
            </a:r>
            <a:r>
              <a:rPr b="1" lang="en" sz="2000">
                <a:latin typeface="Avenir"/>
                <a:ea typeface="Avenir"/>
                <a:cs typeface="Avenir"/>
                <a:sym typeface="Avenir"/>
              </a:rPr>
              <a:t>:</a:t>
            </a:r>
            <a:endParaRPr b="1" sz="2000">
              <a:latin typeface="Avenir"/>
              <a:ea typeface="Avenir"/>
              <a:cs typeface="Avenir"/>
              <a:sym typeface="Avenir"/>
            </a:endParaRPr>
          </a:p>
          <a:p>
            <a:pPr indent="-374650" lvl="0" marL="457200" rtl="0" algn="l">
              <a:lnSpc>
                <a:spcPct val="125000"/>
              </a:lnSpc>
              <a:spcBef>
                <a:spcPts val="800"/>
              </a:spcBef>
              <a:spcAft>
                <a:spcPts val="0"/>
              </a:spcAft>
              <a:buSzPts val="2300"/>
              <a:buFont typeface="Avenir"/>
              <a:buChar char="●"/>
            </a:pPr>
            <a:r>
              <a:rPr lang="en" sz="2300">
                <a:latin typeface="Avenir"/>
                <a:ea typeface="Avenir"/>
                <a:cs typeface="Avenir"/>
                <a:sym typeface="Avenir"/>
              </a:rPr>
              <a:t>Decide if you want to devote an extra class to increase sales.</a:t>
            </a:r>
            <a:endParaRPr sz="2300">
              <a:latin typeface="Avenir"/>
              <a:ea typeface="Avenir"/>
              <a:cs typeface="Avenir"/>
              <a:sym typeface="Avenir"/>
            </a:endParaRPr>
          </a:p>
          <a:p>
            <a:pPr indent="-374650" lvl="0" marL="457200" rtl="0" algn="l">
              <a:lnSpc>
                <a:spcPct val="125000"/>
              </a:lnSpc>
              <a:spcBef>
                <a:spcPts val="0"/>
              </a:spcBef>
              <a:spcAft>
                <a:spcPts val="0"/>
              </a:spcAft>
              <a:buSzPts val="2300"/>
              <a:buFont typeface="Avenir"/>
              <a:buChar char="●"/>
            </a:pPr>
            <a:r>
              <a:rPr lang="en" sz="2300">
                <a:latin typeface="Avenir"/>
                <a:ea typeface="Avenir"/>
                <a:cs typeface="Avenir"/>
                <a:sym typeface="Avenir"/>
              </a:rPr>
              <a:t>Turn to </a:t>
            </a:r>
            <a:r>
              <a:rPr b="1" lang="en" sz="2300">
                <a:latin typeface="Avenir"/>
                <a:ea typeface="Avenir"/>
                <a:cs typeface="Avenir"/>
                <a:sym typeface="Avenir"/>
              </a:rPr>
              <a:t>page 28</a:t>
            </a:r>
            <a:r>
              <a:rPr lang="en" sz="2300">
                <a:latin typeface="Avenir"/>
                <a:ea typeface="Avenir"/>
                <a:cs typeface="Avenir"/>
                <a:sym typeface="Avenir"/>
              </a:rPr>
              <a:t> in your workbook.</a:t>
            </a:r>
            <a:endParaRPr sz="2300">
              <a:latin typeface="Avenir"/>
              <a:ea typeface="Avenir"/>
              <a:cs typeface="Avenir"/>
              <a:sym typeface="Avenir"/>
            </a:endParaRPr>
          </a:p>
          <a:p>
            <a:pPr indent="-374650" lvl="0" marL="457200" rtl="0" algn="l">
              <a:lnSpc>
                <a:spcPct val="125000"/>
              </a:lnSpc>
              <a:spcBef>
                <a:spcPts val="0"/>
              </a:spcBef>
              <a:spcAft>
                <a:spcPts val="0"/>
              </a:spcAft>
              <a:buSzPts val="2300"/>
              <a:buFont typeface="Avenir"/>
              <a:buChar char="●"/>
            </a:pPr>
            <a:r>
              <a:rPr lang="en" sz="2300">
                <a:latin typeface="Avenir"/>
                <a:ea typeface="Avenir"/>
                <a:cs typeface="Avenir"/>
                <a:sym typeface="Avenir"/>
              </a:rPr>
              <a:t>Review the promotion </a:t>
            </a:r>
            <a:r>
              <a:rPr lang="en" sz="2300">
                <a:latin typeface="Avenir"/>
                <a:ea typeface="Avenir"/>
                <a:cs typeface="Avenir"/>
                <a:sym typeface="Avenir"/>
              </a:rPr>
              <a:t>principles</a:t>
            </a:r>
            <a:r>
              <a:rPr lang="en" sz="2300">
                <a:latin typeface="Avenir"/>
                <a:ea typeface="Avenir"/>
                <a:cs typeface="Avenir"/>
                <a:sym typeface="Avenir"/>
              </a:rPr>
              <a:t> and write or draw at least two new ideas to help more customers find your business and buy what you sell.</a:t>
            </a:r>
            <a:endParaRPr sz="2300">
              <a:latin typeface="Avenir"/>
              <a:ea typeface="Avenir"/>
              <a:cs typeface="Avenir"/>
              <a:sym typeface="Avenir"/>
            </a:endParaRPr>
          </a:p>
          <a:p>
            <a:pPr indent="0" lvl="0" marL="0" rtl="0" algn="l">
              <a:lnSpc>
                <a:spcPct val="100000"/>
              </a:lnSpc>
              <a:spcBef>
                <a:spcPts val="800"/>
              </a:spcBef>
              <a:spcAft>
                <a:spcPts val="0"/>
              </a:spcAft>
              <a:buNone/>
            </a:pPr>
            <a:r>
              <a:t/>
            </a:r>
            <a:endParaRPr b="1" sz="2300">
              <a:latin typeface="Avenir"/>
              <a:ea typeface="Avenir"/>
              <a:cs typeface="Avenir"/>
              <a:sym typeface="Avenir"/>
            </a:endParaRPr>
          </a:p>
        </p:txBody>
      </p:sp>
    </p:spTree>
  </p:cSld>
  <p:clrMapOvr>
    <a:masterClrMapping/>
  </p:clrMapOvr>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2" name="Shape 252"/>
        <p:cNvGrpSpPr/>
        <p:nvPr/>
      </p:nvGrpSpPr>
      <p:grpSpPr>
        <a:xfrm>
          <a:off x="0" y="0"/>
          <a:ext cx="0" cy="0"/>
          <a:chOff x="0" y="0"/>
          <a:chExt cx="0" cy="0"/>
        </a:xfrm>
      </p:grpSpPr>
      <p:sp>
        <p:nvSpPr>
          <p:cNvPr id="253" name="Google Shape;253;p38"/>
          <p:cNvSpPr txBox="1"/>
          <p:nvPr/>
        </p:nvSpPr>
        <p:spPr>
          <a:xfrm>
            <a:off x="311700" y="438900"/>
            <a:ext cx="8722500" cy="5079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b="1" lang="en" sz="2100">
                <a:latin typeface="Avenir"/>
                <a:ea typeface="Avenir"/>
                <a:cs typeface="Avenir"/>
                <a:sym typeface="Avenir"/>
              </a:rPr>
              <a:t>PROMOTION</a:t>
            </a:r>
            <a:r>
              <a:rPr b="1" lang="en" sz="2100">
                <a:latin typeface="Avenir"/>
                <a:ea typeface="Avenir"/>
                <a:cs typeface="Avenir"/>
                <a:sym typeface="Avenir"/>
              </a:rPr>
              <a:t> PRINCIPLES SUMMARY</a:t>
            </a:r>
            <a:endParaRPr b="1" sz="2100">
              <a:latin typeface="Avenir"/>
              <a:ea typeface="Avenir"/>
              <a:cs typeface="Avenir"/>
              <a:sym typeface="Avenir"/>
            </a:endParaRPr>
          </a:p>
        </p:txBody>
      </p:sp>
      <p:sp>
        <p:nvSpPr>
          <p:cNvPr id="254" name="Google Shape;254;p38"/>
          <p:cNvSpPr txBox="1"/>
          <p:nvPr/>
        </p:nvSpPr>
        <p:spPr>
          <a:xfrm>
            <a:off x="310900" y="1098000"/>
            <a:ext cx="8740200" cy="37674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t/>
            </a:r>
            <a:endParaRPr sz="1800">
              <a:latin typeface="Avenir"/>
              <a:ea typeface="Avenir"/>
              <a:cs typeface="Avenir"/>
              <a:sym typeface="Avenir"/>
            </a:endParaRPr>
          </a:p>
          <a:p>
            <a:pPr indent="-374650" lvl="0" marL="457200" rtl="0" algn="l">
              <a:lnSpc>
                <a:spcPct val="125000"/>
              </a:lnSpc>
              <a:spcBef>
                <a:spcPts val="1200"/>
              </a:spcBef>
              <a:spcAft>
                <a:spcPts val="0"/>
              </a:spcAft>
              <a:buClr>
                <a:srgbClr val="595959"/>
              </a:buClr>
              <a:buSzPts val="2300"/>
              <a:buFont typeface="Avenir"/>
              <a:buAutoNum type="arabicPeriod"/>
            </a:pPr>
            <a:r>
              <a:rPr b="1" lang="en" sz="2300">
                <a:latin typeface="Avenir"/>
                <a:ea typeface="Avenir"/>
                <a:cs typeface="Avenir"/>
                <a:sym typeface="Avenir"/>
              </a:rPr>
              <a:t>State Your Business in 30 Seconds.</a:t>
            </a:r>
            <a:endParaRPr b="1" sz="2300">
              <a:latin typeface="Avenir"/>
              <a:ea typeface="Avenir"/>
              <a:cs typeface="Avenir"/>
              <a:sym typeface="Avenir"/>
            </a:endParaRPr>
          </a:p>
          <a:p>
            <a:pPr indent="-374650" lvl="0" marL="457200" rtl="0" algn="l">
              <a:lnSpc>
                <a:spcPct val="125000"/>
              </a:lnSpc>
              <a:spcBef>
                <a:spcPts val="800"/>
              </a:spcBef>
              <a:spcAft>
                <a:spcPts val="0"/>
              </a:spcAft>
              <a:buClr>
                <a:srgbClr val="595959"/>
              </a:buClr>
              <a:buSzPts val="2300"/>
              <a:buFont typeface="Avenir"/>
              <a:buAutoNum type="arabicPeriod"/>
            </a:pPr>
            <a:r>
              <a:rPr b="1" lang="en" sz="2300">
                <a:latin typeface="Avenir"/>
                <a:ea typeface="Avenir"/>
                <a:cs typeface="Avenir"/>
                <a:sym typeface="Avenir"/>
              </a:rPr>
              <a:t>Brand Your Business.</a:t>
            </a:r>
            <a:endParaRPr b="1" sz="2300">
              <a:latin typeface="Avenir"/>
              <a:ea typeface="Avenir"/>
              <a:cs typeface="Avenir"/>
              <a:sym typeface="Avenir"/>
            </a:endParaRPr>
          </a:p>
          <a:p>
            <a:pPr indent="-374650" lvl="0" marL="457200" rtl="0" algn="l">
              <a:lnSpc>
                <a:spcPct val="125000"/>
              </a:lnSpc>
              <a:spcBef>
                <a:spcPts val="800"/>
              </a:spcBef>
              <a:spcAft>
                <a:spcPts val="0"/>
              </a:spcAft>
              <a:buClr>
                <a:srgbClr val="595959"/>
              </a:buClr>
              <a:buSzPts val="2300"/>
              <a:buFont typeface="Avenir"/>
              <a:buAutoNum type="arabicPeriod"/>
            </a:pPr>
            <a:r>
              <a:rPr b="1" lang="en" sz="2300">
                <a:latin typeface="Avenir"/>
                <a:ea typeface="Avenir"/>
                <a:cs typeface="Avenir"/>
                <a:sym typeface="Avenir"/>
              </a:rPr>
              <a:t>Put Your Customers First.</a:t>
            </a:r>
            <a:endParaRPr b="1" sz="2300">
              <a:latin typeface="Avenir"/>
              <a:ea typeface="Avenir"/>
              <a:cs typeface="Avenir"/>
              <a:sym typeface="Avenir"/>
            </a:endParaRPr>
          </a:p>
          <a:p>
            <a:pPr indent="-374650" lvl="0" marL="457200" rtl="0" algn="l">
              <a:lnSpc>
                <a:spcPct val="125000"/>
              </a:lnSpc>
              <a:spcBef>
                <a:spcPts val="800"/>
              </a:spcBef>
              <a:spcAft>
                <a:spcPts val="0"/>
              </a:spcAft>
              <a:buClr>
                <a:srgbClr val="595959"/>
              </a:buClr>
              <a:buSzPts val="2300"/>
              <a:buFont typeface="Avenir"/>
              <a:buAutoNum type="arabicPeriod"/>
            </a:pPr>
            <a:r>
              <a:rPr b="1" lang="en" sz="2300">
                <a:latin typeface="Avenir"/>
                <a:ea typeface="Avenir"/>
                <a:cs typeface="Avenir"/>
                <a:sym typeface="Avenir"/>
              </a:rPr>
              <a:t>Keep It Clean &amp; Fresh.</a:t>
            </a:r>
            <a:endParaRPr b="1" sz="2300">
              <a:latin typeface="Avenir"/>
              <a:ea typeface="Avenir"/>
              <a:cs typeface="Avenir"/>
              <a:sym typeface="Avenir"/>
            </a:endParaRPr>
          </a:p>
          <a:p>
            <a:pPr indent="-374650" lvl="0" marL="457200" rtl="0" algn="l">
              <a:lnSpc>
                <a:spcPct val="125000"/>
              </a:lnSpc>
              <a:spcBef>
                <a:spcPts val="800"/>
              </a:spcBef>
              <a:spcAft>
                <a:spcPts val="0"/>
              </a:spcAft>
              <a:buClr>
                <a:srgbClr val="595959"/>
              </a:buClr>
              <a:buSzPts val="2300"/>
              <a:buFont typeface="Avenir"/>
              <a:buAutoNum type="arabicPeriod"/>
            </a:pPr>
            <a:r>
              <a:rPr b="1" lang="en" sz="2300">
                <a:latin typeface="Avenir"/>
                <a:ea typeface="Avenir"/>
                <a:cs typeface="Avenir"/>
                <a:sym typeface="Avenir"/>
              </a:rPr>
              <a:t>Constantly Improve Sales.</a:t>
            </a:r>
            <a:endParaRPr b="1" sz="2300">
              <a:latin typeface="Avenir"/>
              <a:ea typeface="Avenir"/>
              <a:cs typeface="Avenir"/>
              <a:sym typeface="Avenir"/>
            </a:endParaRPr>
          </a:p>
          <a:p>
            <a:pPr indent="0" lvl="0" marL="0" rtl="0" algn="l">
              <a:lnSpc>
                <a:spcPct val="150000"/>
              </a:lnSpc>
              <a:spcBef>
                <a:spcPts val="0"/>
              </a:spcBef>
              <a:spcAft>
                <a:spcPts val="0"/>
              </a:spcAft>
              <a:buNone/>
            </a:pPr>
            <a:r>
              <a:t/>
            </a:r>
            <a:endParaRPr b="1" sz="2300">
              <a:latin typeface="Avenir"/>
              <a:ea typeface="Avenir"/>
              <a:cs typeface="Avenir"/>
              <a:sym typeface="Avenir"/>
            </a:endParaRPr>
          </a:p>
          <a:p>
            <a:pPr indent="0" lvl="0" marL="457200" rtl="0" algn="l">
              <a:lnSpc>
                <a:spcPct val="150000"/>
              </a:lnSpc>
              <a:spcBef>
                <a:spcPts val="0"/>
              </a:spcBef>
              <a:spcAft>
                <a:spcPts val="0"/>
              </a:spcAft>
              <a:buNone/>
            </a:pPr>
            <a:r>
              <a:t/>
            </a:r>
            <a:endParaRPr b="1" sz="2300">
              <a:latin typeface="Avenir"/>
              <a:ea typeface="Avenir"/>
              <a:cs typeface="Avenir"/>
              <a:sym typeface="Avenir"/>
            </a:endParaRPr>
          </a:p>
          <a:p>
            <a:pPr indent="0" lvl="0" marL="0" rtl="0" algn="l">
              <a:lnSpc>
                <a:spcPct val="150000"/>
              </a:lnSpc>
              <a:spcBef>
                <a:spcPts val="0"/>
              </a:spcBef>
              <a:spcAft>
                <a:spcPts val="0"/>
              </a:spcAft>
              <a:buNone/>
            </a:pPr>
            <a:r>
              <a:t/>
            </a:r>
            <a:endParaRPr sz="1800">
              <a:latin typeface="Avenir"/>
              <a:ea typeface="Avenir"/>
              <a:cs typeface="Avenir"/>
              <a:sym typeface="Avenir"/>
            </a:endParaRPr>
          </a:p>
          <a:p>
            <a:pPr indent="0" lvl="0" marL="0" rtl="0" algn="l">
              <a:lnSpc>
                <a:spcPct val="150000"/>
              </a:lnSpc>
              <a:spcBef>
                <a:spcPts val="0"/>
              </a:spcBef>
              <a:spcAft>
                <a:spcPts val="0"/>
              </a:spcAft>
              <a:buNone/>
            </a:pPr>
            <a:r>
              <a:t/>
            </a:r>
            <a:endParaRPr sz="1800">
              <a:latin typeface="Avenir"/>
              <a:ea typeface="Avenir"/>
              <a:cs typeface="Avenir"/>
              <a:sym typeface="Avenir"/>
            </a:endParaRPr>
          </a:p>
        </p:txBody>
      </p:sp>
      <p:sp>
        <p:nvSpPr>
          <p:cNvPr id="255" name="Google Shape;255;p38"/>
          <p:cNvSpPr/>
          <p:nvPr/>
        </p:nvSpPr>
        <p:spPr>
          <a:xfrm>
            <a:off x="0" y="0"/>
            <a:ext cx="9144000" cy="508800"/>
          </a:xfrm>
          <a:prstGeom prst="rect">
            <a:avLst/>
          </a:prstGeom>
          <a:solidFill>
            <a:srgbClr val="D22630"/>
          </a:solidFill>
          <a:ln cap="flat" cmpd="sng" w="9525">
            <a:solidFill>
              <a:srgbClr val="595959"/>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spcBef>
                <a:spcPts val="0"/>
              </a:spcBef>
              <a:spcAft>
                <a:spcPts val="0"/>
              </a:spcAft>
              <a:buNone/>
            </a:pPr>
            <a:r>
              <a:rPr b="1" lang="en" sz="1800">
                <a:solidFill>
                  <a:srgbClr val="FFEFDB"/>
                </a:solidFill>
                <a:latin typeface="Avenir"/>
                <a:ea typeface="Avenir"/>
                <a:cs typeface="Avenir"/>
                <a:sym typeface="Avenir"/>
              </a:rPr>
              <a:t> UNIT 8: PROMOTION			     	     			  				      SUMMARY</a:t>
            </a:r>
            <a:endParaRPr b="1" sz="1800">
              <a:solidFill>
                <a:srgbClr val="FFEFDB"/>
              </a:solidFill>
              <a:latin typeface="Avenir"/>
              <a:ea typeface="Avenir"/>
              <a:cs typeface="Avenir"/>
              <a:sym typeface="Avenir"/>
            </a:endParaRPr>
          </a:p>
        </p:txBody>
      </p:sp>
    </p:spTree>
  </p:cSld>
  <p:clrMapOvr>
    <a:masterClrMapping/>
  </p:clrMapOvr>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9" name="Shape 259"/>
        <p:cNvGrpSpPr/>
        <p:nvPr/>
      </p:nvGrpSpPr>
      <p:grpSpPr>
        <a:xfrm>
          <a:off x="0" y="0"/>
          <a:ext cx="0" cy="0"/>
          <a:chOff x="0" y="0"/>
          <a:chExt cx="0" cy="0"/>
        </a:xfrm>
      </p:grpSpPr>
      <p:sp>
        <p:nvSpPr>
          <p:cNvPr id="260" name="Google Shape;260;p39"/>
          <p:cNvSpPr txBox="1"/>
          <p:nvPr/>
        </p:nvSpPr>
        <p:spPr>
          <a:xfrm>
            <a:off x="311700" y="438900"/>
            <a:ext cx="8722500" cy="5079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b="1" lang="en" sz="2100">
                <a:latin typeface="Avenir"/>
                <a:ea typeface="Avenir"/>
                <a:cs typeface="Avenir"/>
                <a:sym typeface="Avenir"/>
              </a:rPr>
              <a:t>COMMITMENT</a:t>
            </a:r>
            <a:endParaRPr b="1" sz="2100">
              <a:latin typeface="Avenir"/>
              <a:ea typeface="Avenir"/>
              <a:cs typeface="Avenir"/>
              <a:sym typeface="Avenir"/>
            </a:endParaRPr>
          </a:p>
        </p:txBody>
      </p:sp>
      <p:sp>
        <p:nvSpPr>
          <p:cNvPr id="261" name="Google Shape;261;p39"/>
          <p:cNvSpPr/>
          <p:nvPr/>
        </p:nvSpPr>
        <p:spPr>
          <a:xfrm>
            <a:off x="0" y="0"/>
            <a:ext cx="9144000" cy="508800"/>
          </a:xfrm>
          <a:prstGeom prst="rect">
            <a:avLst/>
          </a:prstGeom>
          <a:solidFill>
            <a:srgbClr val="D22630"/>
          </a:solidFill>
          <a:ln cap="flat" cmpd="sng" w="9525">
            <a:solidFill>
              <a:srgbClr val="595959"/>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spcBef>
                <a:spcPts val="0"/>
              </a:spcBef>
              <a:spcAft>
                <a:spcPts val="0"/>
              </a:spcAft>
              <a:buNone/>
            </a:pPr>
            <a:r>
              <a:rPr b="1" lang="en" sz="1800">
                <a:solidFill>
                  <a:srgbClr val="FFEFDB"/>
                </a:solidFill>
                <a:latin typeface="Avenir"/>
                <a:ea typeface="Avenir"/>
                <a:cs typeface="Avenir"/>
                <a:sym typeface="Avenir"/>
              </a:rPr>
              <a:t> UNIT 8: PROMOTION			     	     							         COMMIT</a:t>
            </a:r>
            <a:endParaRPr b="1" sz="1800">
              <a:solidFill>
                <a:srgbClr val="FFEFDB"/>
              </a:solidFill>
              <a:latin typeface="Avenir"/>
              <a:ea typeface="Avenir"/>
              <a:cs typeface="Avenir"/>
              <a:sym typeface="Avenir"/>
            </a:endParaRPr>
          </a:p>
        </p:txBody>
      </p:sp>
      <p:sp>
        <p:nvSpPr>
          <p:cNvPr id="262" name="Google Shape;262;p39"/>
          <p:cNvSpPr txBox="1"/>
          <p:nvPr/>
        </p:nvSpPr>
        <p:spPr>
          <a:xfrm>
            <a:off x="311700" y="1152150"/>
            <a:ext cx="8722500" cy="3767400"/>
          </a:xfrm>
          <a:prstGeom prst="rect">
            <a:avLst/>
          </a:prstGeom>
          <a:noFill/>
          <a:ln>
            <a:noFill/>
          </a:ln>
        </p:spPr>
        <p:txBody>
          <a:bodyPr anchorCtr="0" anchor="t" bIns="91425" lIns="91425" spcFirstLastPara="1" rIns="91425" wrap="square" tIns="91425">
            <a:noAutofit/>
          </a:bodyPr>
          <a:lstStyle/>
          <a:p>
            <a:pPr indent="0" lvl="0" marL="0" rtl="0" algn="l">
              <a:lnSpc>
                <a:spcPct val="125000"/>
              </a:lnSpc>
              <a:spcBef>
                <a:spcPts val="800"/>
              </a:spcBef>
              <a:spcAft>
                <a:spcPts val="0"/>
              </a:spcAft>
              <a:buNone/>
            </a:pPr>
            <a:r>
              <a:rPr b="1" lang="en" sz="2300">
                <a:latin typeface="Avenir"/>
                <a:ea typeface="Avenir"/>
                <a:cs typeface="Avenir"/>
                <a:sym typeface="Avenir"/>
              </a:rPr>
              <a:t>Business Plan Commitment</a:t>
            </a:r>
            <a:r>
              <a:rPr b="1" lang="en" sz="2300">
                <a:solidFill>
                  <a:srgbClr val="000000"/>
                </a:solidFill>
                <a:latin typeface="Avenir"/>
                <a:ea typeface="Avenir"/>
                <a:cs typeface="Avenir"/>
                <a:sym typeface="Avenir"/>
              </a:rPr>
              <a:t>:</a:t>
            </a:r>
            <a:endParaRPr b="1" sz="2300">
              <a:solidFill>
                <a:srgbClr val="000000"/>
              </a:solidFill>
              <a:latin typeface="Avenir"/>
              <a:ea typeface="Avenir"/>
              <a:cs typeface="Avenir"/>
              <a:sym typeface="Avenir"/>
            </a:endParaRPr>
          </a:p>
          <a:p>
            <a:pPr indent="-374650" lvl="0" marL="457200" rtl="0" algn="l">
              <a:lnSpc>
                <a:spcPct val="125000"/>
              </a:lnSpc>
              <a:spcBef>
                <a:spcPts val="800"/>
              </a:spcBef>
              <a:spcAft>
                <a:spcPts val="0"/>
              </a:spcAft>
              <a:buSzPts val="2300"/>
              <a:buFont typeface="Avenir"/>
              <a:buChar char="●"/>
            </a:pPr>
            <a:r>
              <a:rPr lang="en" sz="2300">
                <a:latin typeface="Avenir"/>
                <a:ea typeface="Avenir"/>
                <a:cs typeface="Avenir"/>
                <a:sym typeface="Avenir"/>
              </a:rPr>
              <a:t>I will identify and implement at least two new ways to increase sales.</a:t>
            </a:r>
            <a:endParaRPr sz="2300">
              <a:latin typeface="Avenir"/>
              <a:ea typeface="Avenir"/>
              <a:cs typeface="Avenir"/>
              <a:sym typeface="Avenir"/>
            </a:endParaRPr>
          </a:p>
          <a:p>
            <a:pPr indent="0" lvl="0" marL="0" rtl="0" algn="l">
              <a:lnSpc>
                <a:spcPct val="125000"/>
              </a:lnSpc>
              <a:spcBef>
                <a:spcPts val="800"/>
              </a:spcBef>
              <a:spcAft>
                <a:spcPts val="0"/>
              </a:spcAft>
              <a:buNone/>
            </a:pPr>
            <a:r>
              <a:rPr b="1" lang="en" sz="2300">
                <a:latin typeface="Avenir"/>
                <a:ea typeface="Avenir"/>
                <a:cs typeface="Avenir"/>
                <a:sym typeface="Avenir"/>
              </a:rPr>
              <a:t>Home Quality of Life Commitment</a:t>
            </a:r>
            <a:endParaRPr b="1" sz="2300">
              <a:latin typeface="Avenir"/>
              <a:ea typeface="Avenir"/>
              <a:cs typeface="Avenir"/>
              <a:sym typeface="Avenir"/>
            </a:endParaRPr>
          </a:p>
          <a:p>
            <a:pPr indent="-374650" lvl="0" marL="457200" rtl="0" algn="l">
              <a:lnSpc>
                <a:spcPct val="125000"/>
              </a:lnSpc>
              <a:spcBef>
                <a:spcPts val="800"/>
              </a:spcBef>
              <a:spcAft>
                <a:spcPts val="0"/>
              </a:spcAft>
              <a:buSzPts val="2300"/>
              <a:buFont typeface="Avenir"/>
              <a:buChar char="●"/>
            </a:pPr>
            <a:r>
              <a:rPr lang="en" sz="2300">
                <a:latin typeface="Avenir"/>
                <a:ea typeface="Avenir"/>
                <a:cs typeface="Avenir"/>
                <a:sym typeface="Avenir"/>
              </a:rPr>
              <a:t>I will thoughtfully choose one or two areas of my Quality of Life Wheel and write down goals to improve this week.</a:t>
            </a:r>
            <a:endParaRPr sz="2300">
              <a:latin typeface="Avenir"/>
              <a:ea typeface="Avenir"/>
              <a:cs typeface="Avenir"/>
              <a:sym typeface="Avenir"/>
            </a:endParaRPr>
          </a:p>
          <a:p>
            <a:pPr indent="-374650" lvl="0" marL="457200" rtl="0" algn="l">
              <a:lnSpc>
                <a:spcPct val="125000"/>
              </a:lnSpc>
              <a:spcBef>
                <a:spcPts val="0"/>
              </a:spcBef>
              <a:spcAft>
                <a:spcPts val="0"/>
              </a:spcAft>
              <a:buSzPts val="2300"/>
              <a:buFont typeface="Avenir"/>
              <a:buChar char="●"/>
            </a:pPr>
            <a:r>
              <a:rPr lang="en" sz="2300">
                <a:latin typeface="Avenir"/>
                <a:ea typeface="Avenir"/>
                <a:cs typeface="Avenir"/>
                <a:sym typeface="Avenir"/>
              </a:rPr>
              <a:t>I will be specific with my written goals and follow through.</a:t>
            </a:r>
            <a:endParaRPr sz="2300">
              <a:latin typeface="Avenir"/>
              <a:ea typeface="Avenir"/>
              <a:cs typeface="Avenir"/>
              <a:sym typeface="Avenir"/>
            </a:endParaRPr>
          </a:p>
          <a:p>
            <a:pPr indent="0" lvl="0" marL="0" rtl="0" algn="l">
              <a:lnSpc>
                <a:spcPct val="125000"/>
              </a:lnSpc>
              <a:spcBef>
                <a:spcPts val="800"/>
              </a:spcBef>
              <a:spcAft>
                <a:spcPts val="0"/>
              </a:spcAft>
              <a:buNone/>
            </a:pPr>
            <a:r>
              <a:t/>
            </a:r>
            <a:endParaRPr b="1" sz="2300">
              <a:latin typeface="Avenir"/>
              <a:ea typeface="Avenir"/>
              <a:cs typeface="Avenir"/>
              <a:sym typeface="Avenir"/>
            </a:endParaRPr>
          </a:p>
          <a:p>
            <a:pPr indent="0" lvl="0" marL="0" rtl="0" algn="l">
              <a:lnSpc>
                <a:spcPct val="125000"/>
              </a:lnSpc>
              <a:spcBef>
                <a:spcPts val="800"/>
              </a:spcBef>
              <a:spcAft>
                <a:spcPts val="0"/>
              </a:spcAft>
              <a:buNone/>
            </a:pPr>
            <a:r>
              <a:t/>
            </a:r>
            <a:endParaRPr sz="2400">
              <a:latin typeface="Avenir"/>
              <a:ea typeface="Avenir"/>
              <a:cs typeface="Avenir"/>
              <a:sym typeface="Avenir"/>
            </a:endParaRPr>
          </a:p>
          <a:p>
            <a:pPr indent="0" lvl="0" marL="0" rtl="0" algn="l">
              <a:lnSpc>
                <a:spcPct val="150000"/>
              </a:lnSpc>
              <a:spcBef>
                <a:spcPts val="0"/>
              </a:spcBef>
              <a:spcAft>
                <a:spcPts val="0"/>
              </a:spcAft>
              <a:buNone/>
            </a:pPr>
            <a:r>
              <a:t/>
            </a:r>
            <a:endParaRPr sz="1800">
              <a:latin typeface="Avenir"/>
              <a:ea typeface="Avenir"/>
              <a:cs typeface="Avenir"/>
              <a:sym typeface="Avenir"/>
            </a:endParaRPr>
          </a:p>
          <a:p>
            <a:pPr indent="0" lvl="0" marL="0" rtl="0" algn="l">
              <a:lnSpc>
                <a:spcPct val="150000"/>
              </a:lnSpc>
              <a:spcBef>
                <a:spcPts val="0"/>
              </a:spcBef>
              <a:spcAft>
                <a:spcPts val="0"/>
              </a:spcAft>
              <a:buNone/>
            </a:pPr>
            <a:r>
              <a:t/>
            </a:r>
            <a:endParaRPr sz="1800">
              <a:latin typeface="Avenir"/>
              <a:ea typeface="Avenir"/>
              <a:cs typeface="Avenir"/>
              <a:sym typeface="Avenir"/>
            </a:endParaRPr>
          </a:p>
          <a:p>
            <a:pPr indent="0" lvl="0" marL="0" rtl="0" algn="l">
              <a:lnSpc>
                <a:spcPct val="150000"/>
              </a:lnSpc>
              <a:spcBef>
                <a:spcPts val="0"/>
              </a:spcBef>
              <a:spcAft>
                <a:spcPts val="0"/>
              </a:spcAft>
              <a:buNone/>
            </a:pPr>
            <a:r>
              <a:t/>
            </a:r>
            <a:endParaRPr sz="1800">
              <a:latin typeface="Avenir"/>
              <a:ea typeface="Avenir"/>
              <a:cs typeface="Avenir"/>
              <a:sym typeface="Avenir"/>
            </a:endParaRPr>
          </a:p>
          <a:p>
            <a:pPr indent="0" lvl="0" marL="0" rtl="0" algn="l">
              <a:lnSpc>
                <a:spcPct val="150000"/>
              </a:lnSpc>
              <a:spcBef>
                <a:spcPts val="0"/>
              </a:spcBef>
              <a:spcAft>
                <a:spcPts val="0"/>
              </a:spcAft>
              <a:buNone/>
            </a:pPr>
            <a:r>
              <a:t/>
            </a:r>
            <a:endParaRPr sz="1800">
              <a:latin typeface="Avenir"/>
              <a:ea typeface="Avenir"/>
              <a:cs typeface="Avenir"/>
              <a:sym typeface="Avenir"/>
            </a:endParaRPr>
          </a:p>
          <a:p>
            <a:pPr indent="0" lvl="0" marL="0" rtl="0" algn="l">
              <a:lnSpc>
                <a:spcPct val="150000"/>
              </a:lnSpc>
              <a:spcBef>
                <a:spcPts val="0"/>
              </a:spcBef>
              <a:spcAft>
                <a:spcPts val="0"/>
              </a:spcAft>
              <a:buNone/>
            </a:pPr>
            <a:r>
              <a:t/>
            </a:r>
            <a:endParaRPr sz="1800">
              <a:latin typeface="Avenir"/>
              <a:ea typeface="Avenir"/>
              <a:cs typeface="Avenir"/>
              <a:sym typeface="Avenir"/>
            </a:endParaRPr>
          </a:p>
          <a:p>
            <a:pPr indent="0" lvl="0" marL="0" rtl="0" algn="l">
              <a:lnSpc>
                <a:spcPct val="150000"/>
              </a:lnSpc>
              <a:spcBef>
                <a:spcPts val="0"/>
              </a:spcBef>
              <a:spcAft>
                <a:spcPts val="0"/>
              </a:spcAft>
              <a:buNone/>
            </a:pPr>
            <a:r>
              <a:t/>
            </a:r>
            <a:endParaRPr sz="1800">
              <a:latin typeface="Avenir"/>
              <a:ea typeface="Avenir"/>
              <a:cs typeface="Avenir"/>
              <a:sym typeface="Avenir"/>
            </a:endParaRPr>
          </a:p>
        </p:txBody>
      </p:sp>
    </p:spTree>
  </p:cSld>
  <p:clrMapOvr>
    <a:masterClrMapping/>
  </p:clrMapOvr>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6" name="Shape 266"/>
        <p:cNvGrpSpPr/>
        <p:nvPr/>
      </p:nvGrpSpPr>
      <p:grpSpPr>
        <a:xfrm>
          <a:off x="0" y="0"/>
          <a:ext cx="0" cy="0"/>
          <a:chOff x="0" y="0"/>
          <a:chExt cx="0" cy="0"/>
        </a:xfrm>
      </p:grpSpPr>
      <p:sp>
        <p:nvSpPr>
          <p:cNvPr id="267" name="Google Shape;267;p40"/>
          <p:cNvSpPr txBox="1"/>
          <p:nvPr/>
        </p:nvSpPr>
        <p:spPr>
          <a:xfrm>
            <a:off x="311700" y="438900"/>
            <a:ext cx="8722500" cy="5079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b="1" lang="en" sz="2100">
                <a:latin typeface="Avenir"/>
                <a:ea typeface="Avenir"/>
                <a:cs typeface="Avenir"/>
                <a:sym typeface="Avenir"/>
              </a:rPr>
              <a:t>COMMITMENT</a:t>
            </a:r>
            <a:endParaRPr b="1" sz="2100">
              <a:latin typeface="Avenir"/>
              <a:ea typeface="Avenir"/>
              <a:cs typeface="Avenir"/>
              <a:sym typeface="Avenir"/>
            </a:endParaRPr>
          </a:p>
        </p:txBody>
      </p:sp>
      <p:sp>
        <p:nvSpPr>
          <p:cNvPr id="268" name="Google Shape;268;p40"/>
          <p:cNvSpPr/>
          <p:nvPr/>
        </p:nvSpPr>
        <p:spPr>
          <a:xfrm>
            <a:off x="0" y="0"/>
            <a:ext cx="9144000" cy="508800"/>
          </a:xfrm>
          <a:prstGeom prst="rect">
            <a:avLst/>
          </a:prstGeom>
          <a:solidFill>
            <a:srgbClr val="D22630"/>
          </a:solidFill>
          <a:ln cap="flat" cmpd="sng" w="9525">
            <a:solidFill>
              <a:srgbClr val="595959"/>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spcBef>
                <a:spcPts val="0"/>
              </a:spcBef>
              <a:spcAft>
                <a:spcPts val="0"/>
              </a:spcAft>
              <a:buNone/>
            </a:pPr>
            <a:r>
              <a:rPr b="1" lang="en" sz="1800">
                <a:solidFill>
                  <a:srgbClr val="FFEFDB"/>
                </a:solidFill>
                <a:latin typeface="Avenir"/>
                <a:ea typeface="Avenir"/>
                <a:cs typeface="Avenir"/>
                <a:sym typeface="Avenir"/>
              </a:rPr>
              <a:t> UNIT 8: PROMOTION			     	     							         COMMIT</a:t>
            </a:r>
            <a:endParaRPr b="1" sz="1800">
              <a:solidFill>
                <a:srgbClr val="FFEFDB"/>
              </a:solidFill>
              <a:latin typeface="Avenir"/>
              <a:ea typeface="Avenir"/>
              <a:cs typeface="Avenir"/>
              <a:sym typeface="Avenir"/>
            </a:endParaRPr>
          </a:p>
        </p:txBody>
      </p:sp>
      <p:sp>
        <p:nvSpPr>
          <p:cNvPr id="269" name="Google Shape;269;p40"/>
          <p:cNvSpPr txBox="1"/>
          <p:nvPr/>
        </p:nvSpPr>
        <p:spPr>
          <a:xfrm>
            <a:off x="311700" y="1152150"/>
            <a:ext cx="8832300" cy="1260300"/>
          </a:xfrm>
          <a:prstGeom prst="rect">
            <a:avLst/>
          </a:prstGeom>
          <a:noFill/>
          <a:ln>
            <a:noFill/>
          </a:ln>
        </p:spPr>
        <p:txBody>
          <a:bodyPr anchorCtr="0" anchor="t" bIns="91425" lIns="91425" spcFirstLastPara="1" rIns="91425" wrap="square" tIns="91425">
            <a:noAutofit/>
          </a:bodyPr>
          <a:lstStyle/>
          <a:p>
            <a:pPr indent="0" lvl="0" marL="0" rtl="0" algn="l">
              <a:lnSpc>
                <a:spcPct val="125000"/>
              </a:lnSpc>
              <a:spcBef>
                <a:spcPts val="800"/>
              </a:spcBef>
              <a:spcAft>
                <a:spcPts val="0"/>
              </a:spcAft>
              <a:buNone/>
            </a:pPr>
            <a:r>
              <a:rPr b="1" lang="en" sz="2300">
                <a:latin typeface="Avenir"/>
                <a:ea typeface="Avenir"/>
                <a:cs typeface="Avenir"/>
                <a:sym typeface="Avenir"/>
              </a:rPr>
              <a:t>Savings Commitment</a:t>
            </a:r>
            <a:endParaRPr b="1" sz="2300">
              <a:latin typeface="Avenir"/>
              <a:ea typeface="Avenir"/>
              <a:cs typeface="Avenir"/>
              <a:sym typeface="Avenir"/>
            </a:endParaRPr>
          </a:p>
          <a:p>
            <a:pPr indent="-374650" lvl="0" marL="457200" rtl="0" algn="l">
              <a:lnSpc>
                <a:spcPct val="125000"/>
              </a:lnSpc>
              <a:spcBef>
                <a:spcPts val="800"/>
              </a:spcBef>
              <a:spcAft>
                <a:spcPts val="0"/>
              </a:spcAft>
              <a:buSzPts val="2300"/>
              <a:buFont typeface="Avenir"/>
              <a:buChar char="●"/>
            </a:pPr>
            <a:r>
              <a:rPr lang="en" sz="2300">
                <a:latin typeface="Avenir"/>
                <a:ea typeface="Avenir"/>
                <a:cs typeface="Avenir"/>
                <a:sym typeface="Avenir"/>
              </a:rPr>
              <a:t>I will add to my savings – even if it’s just a coin or two</a:t>
            </a:r>
            <a:endParaRPr sz="2300">
              <a:latin typeface="Avenir"/>
              <a:ea typeface="Avenir"/>
              <a:cs typeface="Avenir"/>
              <a:sym typeface="Avenir"/>
            </a:endParaRPr>
          </a:p>
          <a:p>
            <a:pPr indent="0" lvl="0" marL="0" rtl="0" algn="l">
              <a:lnSpc>
                <a:spcPct val="125000"/>
              </a:lnSpc>
              <a:spcBef>
                <a:spcPts val="800"/>
              </a:spcBef>
              <a:spcAft>
                <a:spcPts val="0"/>
              </a:spcAft>
              <a:buNone/>
            </a:pPr>
            <a:r>
              <a:t/>
            </a:r>
            <a:endParaRPr b="1" sz="2300">
              <a:latin typeface="Avenir"/>
              <a:ea typeface="Avenir"/>
              <a:cs typeface="Avenir"/>
              <a:sym typeface="Avenir"/>
            </a:endParaRPr>
          </a:p>
          <a:p>
            <a:pPr indent="0" lvl="0" marL="0" rtl="0" algn="l">
              <a:lnSpc>
                <a:spcPct val="125000"/>
              </a:lnSpc>
              <a:spcBef>
                <a:spcPts val="800"/>
              </a:spcBef>
              <a:spcAft>
                <a:spcPts val="0"/>
              </a:spcAft>
              <a:buNone/>
            </a:pPr>
            <a:r>
              <a:t/>
            </a:r>
            <a:endParaRPr sz="2400">
              <a:latin typeface="Avenir"/>
              <a:ea typeface="Avenir"/>
              <a:cs typeface="Avenir"/>
              <a:sym typeface="Avenir"/>
            </a:endParaRPr>
          </a:p>
          <a:p>
            <a:pPr indent="0" lvl="0" marL="0" rtl="0" algn="l">
              <a:lnSpc>
                <a:spcPct val="150000"/>
              </a:lnSpc>
              <a:spcBef>
                <a:spcPts val="0"/>
              </a:spcBef>
              <a:spcAft>
                <a:spcPts val="0"/>
              </a:spcAft>
              <a:buNone/>
            </a:pPr>
            <a:r>
              <a:t/>
            </a:r>
            <a:endParaRPr sz="1800">
              <a:latin typeface="Avenir"/>
              <a:ea typeface="Avenir"/>
              <a:cs typeface="Avenir"/>
              <a:sym typeface="Avenir"/>
            </a:endParaRPr>
          </a:p>
          <a:p>
            <a:pPr indent="0" lvl="0" marL="0" rtl="0" algn="l">
              <a:lnSpc>
                <a:spcPct val="150000"/>
              </a:lnSpc>
              <a:spcBef>
                <a:spcPts val="0"/>
              </a:spcBef>
              <a:spcAft>
                <a:spcPts val="0"/>
              </a:spcAft>
              <a:buNone/>
            </a:pPr>
            <a:r>
              <a:t/>
            </a:r>
            <a:endParaRPr sz="1800">
              <a:latin typeface="Avenir"/>
              <a:ea typeface="Avenir"/>
              <a:cs typeface="Avenir"/>
              <a:sym typeface="Avenir"/>
            </a:endParaRPr>
          </a:p>
          <a:p>
            <a:pPr indent="0" lvl="0" marL="0" rtl="0" algn="l">
              <a:lnSpc>
                <a:spcPct val="150000"/>
              </a:lnSpc>
              <a:spcBef>
                <a:spcPts val="0"/>
              </a:spcBef>
              <a:spcAft>
                <a:spcPts val="0"/>
              </a:spcAft>
              <a:buNone/>
            </a:pPr>
            <a:r>
              <a:t/>
            </a:r>
            <a:endParaRPr sz="1800">
              <a:latin typeface="Avenir"/>
              <a:ea typeface="Avenir"/>
              <a:cs typeface="Avenir"/>
              <a:sym typeface="Avenir"/>
            </a:endParaRPr>
          </a:p>
          <a:p>
            <a:pPr indent="0" lvl="0" marL="0" rtl="0" algn="l">
              <a:lnSpc>
                <a:spcPct val="150000"/>
              </a:lnSpc>
              <a:spcBef>
                <a:spcPts val="0"/>
              </a:spcBef>
              <a:spcAft>
                <a:spcPts val="0"/>
              </a:spcAft>
              <a:buNone/>
            </a:pPr>
            <a:r>
              <a:t/>
            </a:r>
            <a:endParaRPr sz="1800">
              <a:latin typeface="Avenir"/>
              <a:ea typeface="Avenir"/>
              <a:cs typeface="Avenir"/>
              <a:sym typeface="Avenir"/>
            </a:endParaRPr>
          </a:p>
          <a:p>
            <a:pPr indent="0" lvl="0" marL="0" rtl="0" algn="l">
              <a:lnSpc>
                <a:spcPct val="150000"/>
              </a:lnSpc>
              <a:spcBef>
                <a:spcPts val="0"/>
              </a:spcBef>
              <a:spcAft>
                <a:spcPts val="0"/>
              </a:spcAft>
              <a:buNone/>
            </a:pPr>
            <a:r>
              <a:t/>
            </a:r>
            <a:endParaRPr sz="1800">
              <a:latin typeface="Avenir"/>
              <a:ea typeface="Avenir"/>
              <a:cs typeface="Avenir"/>
              <a:sym typeface="Avenir"/>
            </a:endParaRPr>
          </a:p>
          <a:p>
            <a:pPr indent="0" lvl="0" marL="0" rtl="0" algn="l">
              <a:lnSpc>
                <a:spcPct val="150000"/>
              </a:lnSpc>
              <a:spcBef>
                <a:spcPts val="0"/>
              </a:spcBef>
              <a:spcAft>
                <a:spcPts val="0"/>
              </a:spcAft>
              <a:buNone/>
            </a:pPr>
            <a:r>
              <a:t/>
            </a:r>
            <a:endParaRPr sz="1800">
              <a:latin typeface="Avenir"/>
              <a:ea typeface="Avenir"/>
              <a:cs typeface="Avenir"/>
              <a:sym typeface="Avenir"/>
            </a:endParaRPr>
          </a:p>
        </p:txBody>
      </p:sp>
    </p:spTree>
  </p:cSld>
  <p:clrMapOvr>
    <a:masterClrMapping/>
  </p:clrMapOvr>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3" name="Shape 273"/>
        <p:cNvGrpSpPr/>
        <p:nvPr/>
      </p:nvGrpSpPr>
      <p:grpSpPr>
        <a:xfrm>
          <a:off x="0" y="0"/>
          <a:ext cx="0" cy="0"/>
          <a:chOff x="0" y="0"/>
          <a:chExt cx="0" cy="0"/>
        </a:xfrm>
      </p:grpSpPr>
      <p:sp>
        <p:nvSpPr>
          <p:cNvPr id="274" name="Google Shape;274;p41"/>
          <p:cNvSpPr/>
          <p:nvPr/>
        </p:nvSpPr>
        <p:spPr>
          <a:xfrm>
            <a:off x="0" y="0"/>
            <a:ext cx="9144000" cy="508800"/>
          </a:xfrm>
          <a:prstGeom prst="rect">
            <a:avLst/>
          </a:prstGeom>
          <a:solidFill>
            <a:srgbClr val="D22630"/>
          </a:solidFill>
          <a:ln cap="flat" cmpd="sng" w="9525">
            <a:solidFill>
              <a:srgbClr val="595959"/>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spcBef>
                <a:spcPts val="0"/>
              </a:spcBef>
              <a:spcAft>
                <a:spcPts val="0"/>
              </a:spcAft>
              <a:buNone/>
            </a:pPr>
            <a:r>
              <a:rPr b="1" lang="en" sz="1800">
                <a:solidFill>
                  <a:srgbClr val="FFEFDB"/>
                </a:solidFill>
                <a:latin typeface="Avenir"/>
                <a:ea typeface="Avenir"/>
                <a:cs typeface="Avenir"/>
                <a:sym typeface="Avenir"/>
              </a:rPr>
              <a:t> UNIT 8: PROMOTION		     	      			  		 				  COMMIT</a:t>
            </a:r>
            <a:endParaRPr b="1" sz="1800">
              <a:solidFill>
                <a:srgbClr val="FFEFDB"/>
              </a:solidFill>
              <a:latin typeface="Avenir"/>
              <a:ea typeface="Avenir"/>
              <a:cs typeface="Avenir"/>
              <a:sym typeface="Avenir"/>
            </a:endParaRPr>
          </a:p>
        </p:txBody>
      </p:sp>
      <p:sp>
        <p:nvSpPr>
          <p:cNvPr id="275" name="Google Shape;275;p41"/>
          <p:cNvSpPr txBox="1"/>
          <p:nvPr/>
        </p:nvSpPr>
        <p:spPr>
          <a:xfrm>
            <a:off x="310900" y="1152150"/>
            <a:ext cx="8723400" cy="3382500"/>
          </a:xfrm>
          <a:prstGeom prst="rect">
            <a:avLst/>
          </a:prstGeom>
          <a:noFill/>
          <a:ln>
            <a:noFill/>
          </a:ln>
        </p:spPr>
        <p:txBody>
          <a:bodyPr anchorCtr="0" anchor="t" bIns="91425" lIns="91425" spcFirstLastPara="1" rIns="91425" wrap="square" tIns="91425">
            <a:spAutoFit/>
          </a:bodyPr>
          <a:lstStyle/>
          <a:p>
            <a:pPr indent="0" lvl="0" marL="0" rtl="0" algn="l">
              <a:lnSpc>
                <a:spcPct val="150000"/>
              </a:lnSpc>
              <a:spcBef>
                <a:spcPts val="0"/>
              </a:spcBef>
              <a:spcAft>
                <a:spcPts val="0"/>
              </a:spcAft>
              <a:buNone/>
            </a:pPr>
            <a:r>
              <a:rPr b="1" lang="en" sz="2000">
                <a:latin typeface="Avenir"/>
                <a:ea typeface="Avenir"/>
                <a:cs typeface="Avenir"/>
                <a:sym typeface="Avenir"/>
              </a:rPr>
              <a:t>DISCUSS: </a:t>
            </a:r>
            <a:endParaRPr b="1" sz="2000">
              <a:latin typeface="Avenir"/>
              <a:ea typeface="Avenir"/>
              <a:cs typeface="Avenir"/>
              <a:sym typeface="Avenir"/>
            </a:endParaRPr>
          </a:p>
          <a:p>
            <a:pPr indent="-374650" lvl="0" marL="457200" rtl="0" algn="l">
              <a:lnSpc>
                <a:spcPct val="125000"/>
              </a:lnSpc>
              <a:spcBef>
                <a:spcPts val="800"/>
              </a:spcBef>
              <a:spcAft>
                <a:spcPts val="0"/>
              </a:spcAft>
              <a:buSzPts val="2300"/>
              <a:buFont typeface="Avenir"/>
              <a:buChar char="●"/>
            </a:pPr>
            <a:r>
              <a:rPr lang="en" sz="2300">
                <a:latin typeface="Avenir"/>
                <a:ea typeface="Avenir"/>
                <a:cs typeface="Avenir"/>
                <a:sym typeface="Avenir"/>
              </a:rPr>
              <a:t>Who would like to share their Home Quality of Life Commitment this week?</a:t>
            </a:r>
            <a:endParaRPr sz="2300">
              <a:latin typeface="Avenir"/>
              <a:ea typeface="Avenir"/>
              <a:cs typeface="Avenir"/>
              <a:sym typeface="Avenir"/>
            </a:endParaRPr>
          </a:p>
          <a:p>
            <a:pPr indent="-374650" lvl="0" marL="457200" rtl="0" algn="l">
              <a:lnSpc>
                <a:spcPct val="125000"/>
              </a:lnSpc>
              <a:spcBef>
                <a:spcPts val="800"/>
              </a:spcBef>
              <a:spcAft>
                <a:spcPts val="0"/>
              </a:spcAft>
              <a:buSzPts val="2300"/>
              <a:buFont typeface="Avenir"/>
              <a:buChar char="●"/>
            </a:pPr>
            <a:r>
              <a:rPr lang="en" sz="2300">
                <a:latin typeface="Avenir"/>
                <a:ea typeface="Avenir"/>
                <a:cs typeface="Avenir"/>
                <a:sym typeface="Avenir"/>
              </a:rPr>
              <a:t>Which commitment will be the easiest to keep for you this week?</a:t>
            </a:r>
            <a:endParaRPr sz="2300">
              <a:latin typeface="Avenir"/>
              <a:ea typeface="Avenir"/>
              <a:cs typeface="Avenir"/>
              <a:sym typeface="Avenir"/>
            </a:endParaRPr>
          </a:p>
          <a:p>
            <a:pPr indent="-374650" lvl="0" marL="457200" rtl="0" algn="l">
              <a:lnSpc>
                <a:spcPct val="125000"/>
              </a:lnSpc>
              <a:spcBef>
                <a:spcPts val="800"/>
              </a:spcBef>
              <a:spcAft>
                <a:spcPts val="0"/>
              </a:spcAft>
              <a:buSzPts val="2300"/>
              <a:buFont typeface="Avenir"/>
              <a:buChar char="●"/>
            </a:pPr>
            <a:r>
              <a:rPr lang="en" sz="2300">
                <a:latin typeface="Avenir"/>
                <a:ea typeface="Avenir"/>
                <a:cs typeface="Avenir"/>
                <a:sym typeface="Avenir"/>
              </a:rPr>
              <a:t>Which commitment will be the hardest?</a:t>
            </a:r>
            <a:endParaRPr sz="2300">
              <a:latin typeface="Avenir"/>
              <a:ea typeface="Avenir"/>
              <a:cs typeface="Avenir"/>
              <a:sym typeface="Avenir"/>
            </a:endParaRPr>
          </a:p>
          <a:p>
            <a:pPr indent="0" lvl="0" marL="457200" rtl="0" algn="l">
              <a:lnSpc>
                <a:spcPct val="150000"/>
              </a:lnSpc>
              <a:spcBef>
                <a:spcPts val="0"/>
              </a:spcBef>
              <a:spcAft>
                <a:spcPts val="0"/>
              </a:spcAft>
              <a:buNone/>
            </a:pPr>
            <a:r>
              <a:t/>
            </a:r>
            <a:endParaRPr>
              <a:latin typeface="Avenir"/>
              <a:ea typeface="Avenir"/>
              <a:cs typeface="Avenir"/>
              <a:sym typeface="Avenir"/>
            </a:endParaRPr>
          </a:p>
        </p:txBody>
      </p:sp>
      <p:sp>
        <p:nvSpPr>
          <p:cNvPr id="276" name="Google Shape;276;p41"/>
          <p:cNvSpPr txBox="1"/>
          <p:nvPr/>
        </p:nvSpPr>
        <p:spPr>
          <a:xfrm>
            <a:off x="311700" y="438900"/>
            <a:ext cx="8723400" cy="5079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b="1" lang="en" sz="2100">
                <a:latin typeface="Avenir"/>
                <a:ea typeface="Avenir"/>
                <a:cs typeface="Avenir"/>
                <a:sym typeface="Avenir"/>
              </a:rPr>
              <a:t>COMMITMENT</a:t>
            </a:r>
            <a:endParaRPr b="1" sz="2100">
              <a:latin typeface="Avenir"/>
              <a:ea typeface="Avenir"/>
              <a:cs typeface="Avenir"/>
              <a:sym typeface="Avenir"/>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8" name="Shape 68"/>
        <p:cNvGrpSpPr/>
        <p:nvPr/>
      </p:nvGrpSpPr>
      <p:grpSpPr>
        <a:xfrm>
          <a:off x="0" y="0"/>
          <a:ext cx="0" cy="0"/>
          <a:chOff x="0" y="0"/>
          <a:chExt cx="0" cy="0"/>
        </a:xfrm>
      </p:grpSpPr>
      <p:sp>
        <p:nvSpPr>
          <p:cNvPr id="69" name="Google Shape;69;p15"/>
          <p:cNvSpPr txBox="1"/>
          <p:nvPr>
            <p:ph idx="1" type="body"/>
          </p:nvPr>
        </p:nvSpPr>
        <p:spPr>
          <a:xfrm>
            <a:off x="310900" y="1152150"/>
            <a:ext cx="8703000" cy="3147600"/>
          </a:xfrm>
          <a:prstGeom prst="rect">
            <a:avLst/>
          </a:prstGeom>
        </p:spPr>
        <p:txBody>
          <a:bodyPr anchorCtr="0" anchor="t" bIns="0" lIns="91425" spcFirstLastPara="1" rIns="91425" wrap="square" tIns="0">
            <a:noAutofit/>
          </a:bodyPr>
          <a:lstStyle/>
          <a:p>
            <a:pPr indent="0" lvl="0" marL="0" rtl="0" algn="l">
              <a:lnSpc>
                <a:spcPct val="100000"/>
              </a:lnSpc>
              <a:spcBef>
                <a:spcPts val="800"/>
              </a:spcBef>
              <a:spcAft>
                <a:spcPts val="0"/>
              </a:spcAft>
              <a:buNone/>
            </a:pPr>
            <a:r>
              <a:rPr b="1" lang="en" sz="2000">
                <a:solidFill>
                  <a:srgbClr val="000000"/>
                </a:solidFill>
                <a:latin typeface="Avenir"/>
                <a:ea typeface="Avenir"/>
                <a:cs typeface="Avenir"/>
                <a:sym typeface="Avenir"/>
              </a:rPr>
              <a:t>Last Week’s Promises:</a:t>
            </a:r>
            <a:endParaRPr b="1" sz="2000">
              <a:solidFill>
                <a:srgbClr val="000000"/>
              </a:solidFill>
              <a:latin typeface="Avenir"/>
              <a:ea typeface="Avenir"/>
              <a:cs typeface="Avenir"/>
              <a:sym typeface="Avenir"/>
            </a:endParaRPr>
          </a:p>
          <a:p>
            <a:pPr indent="0" lvl="0" marL="0" rtl="0" algn="l">
              <a:lnSpc>
                <a:spcPct val="100000"/>
              </a:lnSpc>
              <a:spcBef>
                <a:spcPts val="800"/>
              </a:spcBef>
              <a:spcAft>
                <a:spcPts val="0"/>
              </a:spcAft>
              <a:buNone/>
            </a:pPr>
            <a:r>
              <a:rPr b="1" lang="en" sz="2300">
                <a:solidFill>
                  <a:srgbClr val="000000"/>
                </a:solidFill>
                <a:latin typeface="Avenir"/>
                <a:ea typeface="Avenir"/>
                <a:cs typeface="Avenir"/>
                <a:sym typeface="Avenir"/>
              </a:rPr>
              <a:t>Business Plan:</a:t>
            </a:r>
            <a:r>
              <a:rPr b="1" i="1" lang="en" sz="2300">
                <a:solidFill>
                  <a:srgbClr val="000000"/>
                </a:solidFill>
                <a:latin typeface="Avenir"/>
                <a:ea typeface="Avenir"/>
                <a:cs typeface="Avenir"/>
                <a:sym typeface="Avenir"/>
              </a:rPr>
              <a:t> </a:t>
            </a:r>
            <a:r>
              <a:rPr lang="en" sz="2300">
                <a:solidFill>
                  <a:srgbClr val="000000"/>
                </a:solidFill>
                <a:latin typeface="Avenir"/>
                <a:ea typeface="Avenir"/>
                <a:cs typeface="Avenir"/>
                <a:sym typeface="Avenir"/>
              </a:rPr>
              <a:t>I will implement two things to improve my business process. </a:t>
            </a:r>
            <a:endParaRPr sz="2300">
              <a:solidFill>
                <a:srgbClr val="000000"/>
              </a:solidFill>
              <a:latin typeface="Avenir"/>
              <a:ea typeface="Avenir"/>
              <a:cs typeface="Avenir"/>
              <a:sym typeface="Avenir"/>
            </a:endParaRPr>
          </a:p>
          <a:p>
            <a:pPr indent="0" lvl="0" marL="0" rtl="0" algn="l">
              <a:lnSpc>
                <a:spcPct val="100000"/>
              </a:lnSpc>
              <a:spcBef>
                <a:spcPts val="800"/>
              </a:spcBef>
              <a:spcAft>
                <a:spcPts val="0"/>
              </a:spcAft>
              <a:buNone/>
            </a:pPr>
            <a:r>
              <a:rPr lang="en" sz="2300">
                <a:solidFill>
                  <a:srgbClr val="000000"/>
                </a:solidFill>
                <a:latin typeface="Avenir"/>
                <a:ea typeface="Avenir"/>
                <a:cs typeface="Avenir"/>
                <a:sym typeface="Avenir"/>
              </a:rPr>
              <a:t>I will make and use a to-do list.</a:t>
            </a:r>
            <a:endParaRPr sz="2300">
              <a:solidFill>
                <a:srgbClr val="000000"/>
              </a:solidFill>
              <a:latin typeface="Avenir"/>
              <a:ea typeface="Avenir"/>
              <a:cs typeface="Avenir"/>
              <a:sym typeface="Avenir"/>
            </a:endParaRPr>
          </a:p>
          <a:p>
            <a:pPr indent="0" lvl="0" marL="0" rtl="0" algn="l">
              <a:lnSpc>
                <a:spcPct val="100000"/>
              </a:lnSpc>
              <a:spcBef>
                <a:spcPts val="800"/>
              </a:spcBef>
              <a:spcAft>
                <a:spcPts val="0"/>
              </a:spcAft>
              <a:buNone/>
            </a:pPr>
            <a:r>
              <a:rPr b="1" lang="en" sz="2300">
                <a:solidFill>
                  <a:srgbClr val="000000"/>
                </a:solidFill>
                <a:latin typeface="Avenir"/>
                <a:ea typeface="Avenir"/>
                <a:cs typeface="Avenir"/>
                <a:sym typeface="Avenir"/>
              </a:rPr>
              <a:t>Home Quality of Life Plan:</a:t>
            </a:r>
            <a:r>
              <a:rPr b="1" i="1" lang="en" sz="2300">
                <a:solidFill>
                  <a:srgbClr val="000000"/>
                </a:solidFill>
                <a:latin typeface="Avenir"/>
                <a:ea typeface="Avenir"/>
                <a:cs typeface="Avenir"/>
                <a:sym typeface="Avenir"/>
              </a:rPr>
              <a:t> </a:t>
            </a:r>
            <a:r>
              <a:rPr lang="en" sz="2300">
                <a:solidFill>
                  <a:srgbClr val="000000"/>
                </a:solidFill>
                <a:latin typeface="Avenir"/>
                <a:ea typeface="Avenir"/>
                <a:cs typeface="Avenir"/>
                <a:sym typeface="Avenir"/>
              </a:rPr>
              <a:t>Choose to improve a specific area from your Home Plan.</a:t>
            </a:r>
            <a:endParaRPr sz="2300">
              <a:solidFill>
                <a:srgbClr val="000000"/>
              </a:solidFill>
              <a:latin typeface="Avenir"/>
              <a:ea typeface="Avenir"/>
              <a:cs typeface="Avenir"/>
              <a:sym typeface="Avenir"/>
            </a:endParaRPr>
          </a:p>
          <a:p>
            <a:pPr indent="0" lvl="0" marL="0" rtl="0" algn="l">
              <a:lnSpc>
                <a:spcPct val="100000"/>
              </a:lnSpc>
              <a:spcBef>
                <a:spcPts val="800"/>
              </a:spcBef>
              <a:spcAft>
                <a:spcPts val="0"/>
              </a:spcAft>
              <a:buNone/>
            </a:pPr>
            <a:r>
              <a:rPr b="1" lang="en" sz="2300">
                <a:solidFill>
                  <a:srgbClr val="000000"/>
                </a:solidFill>
                <a:latin typeface="Avenir"/>
                <a:ea typeface="Avenir"/>
                <a:cs typeface="Avenir"/>
                <a:sym typeface="Avenir"/>
              </a:rPr>
              <a:t>Savings:</a:t>
            </a:r>
            <a:r>
              <a:rPr b="1" i="1" lang="en" sz="2300">
                <a:solidFill>
                  <a:srgbClr val="000000"/>
                </a:solidFill>
                <a:latin typeface="Avenir"/>
                <a:ea typeface="Avenir"/>
                <a:cs typeface="Avenir"/>
                <a:sym typeface="Avenir"/>
              </a:rPr>
              <a:t> </a:t>
            </a:r>
            <a:r>
              <a:rPr lang="en" sz="2300">
                <a:solidFill>
                  <a:srgbClr val="000000"/>
                </a:solidFill>
                <a:latin typeface="Avenir"/>
                <a:ea typeface="Avenir"/>
                <a:cs typeface="Avenir"/>
                <a:sym typeface="Avenir"/>
              </a:rPr>
              <a:t>Save money, even just a coin or two.</a:t>
            </a:r>
            <a:endParaRPr sz="2300">
              <a:solidFill>
                <a:srgbClr val="000000"/>
              </a:solidFill>
              <a:latin typeface="Avenir"/>
              <a:ea typeface="Avenir"/>
              <a:cs typeface="Avenir"/>
              <a:sym typeface="Avenir"/>
            </a:endParaRPr>
          </a:p>
        </p:txBody>
      </p:sp>
      <p:sp>
        <p:nvSpPr>
          <p:cNvPr id="70" name="Google Shape;70;p15"/>
          <p:cNvSpPr/>
          <p:nvPr/>
        </p:nvSpPr>
        <p:spPr>
          <a:xfrm>
            <a:off x="0" y="0"/>
            <a:ext cx="9144000" cy="508800"/>
          </a:xfrm>
          <a:prstGeom prst="rect">
            <a:avLst/>
          </a:prstGeom>
          <a:solidFill>
            <a:srgbClr val="D22630"/>
          </a:solidFill>
          <a:ln cap="flat" cmpd="sng" w="9525">
            <a:solidFill>
              <a:srgbClr val="595959"/>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spcBef>
                <a:spcPts val="0"/>
              </a:spcBef>
              <a:spcAft>
                <a:spcPts val="0"/>
              </a:spcAft>
              <a:buNone/>
            </a:pPr>
            <a:r>
              <a:rPr b="1" lang="en" sz="1800">
                <a:solidFill>
                  <a:srgbClr val="FFEFDB"/>
                </a:solidFill>
                <a:latin typeface="Avenir"/>
                <a:ea typeface="Avenir"/>
                <a:cs typeface="Avenir"/>
                <a:sym typeface="Avenir"/>
              </a:rPr>
              <a:t> UNIT 8: PROMOTION				    	           		   				   REPORT</a:t>
            </a:r>
            <a:endParaRPr b="1" sz="1800">
              <a:solidFill>
                <a:srgbClr val="FFEFDB"/>
              </a:solidFill>
              <a:latin typeface="Avenir"/>
              <a:ea typeface="Avenir"/>
              <a:cs typeface="Avenir"/>
              <a:sym typeface="Avenir"/>
            </a:endParaRPr>
          </a:p>
        </p:txBody>
      </p:sp>
      <p:sp>
        <p:nvSpPr>
          <p:cNvPr id="71" name="Google Shape;71;p15"/>
          <p:cNvSpPr txBox="1"/>
          <p:nvPr/>
        </p:nvSpPr>
        <p:spPr>
          <a:xfrm>
            <a:off x="311700" y="438900"/>
            <a:ext cx="8722500" cy="5079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b="1" lang="en" sz="2100">
                <a:latin typeface="Avenir"/>
                <a:ea typeface="Avenir"/>
                <a:cs typeface="Avenir"/>
                <a:sym typeface="Avenir"/>
              </a:rPr>
              <a:t>REPORT</a:t>
            </a:r>
            <a:endParaRPr b="1" sz="2100">
              <a:latin typeface="Avenir"/>
              <a:ea typeface="Avenir"/>
              <a:cs typeface="Avenir"/>
              <a:sym typeface="Avenir"/>
            </a:endParaRPr>
          </a:p>
        </p:txBody>
      </p:sp>
      <p:sp>
        <p:nvSpPr>
          <p:cNvPr id="72" name="Google Shape;72;p15"/>
          <p:cNvSpPr txBox="1"/>
          <p:nvPr/>
        </p:nvSpPr>
        <p:spPr>
          <a:xfrm>
            <a:off x="311700" y="4042275"/>
            <a:ext cx="8782800" cy="877200"/>
          </a:xfrm>
          <a:prstGeom prst="rect">
            <a:avLst/>
          </a:prstGeom>
          <a:noFill/>
          <a:ln>
            <a:noFill/>
          </a:ln>
        </p:spPr>
        <p:txBody>
          <a:bodyPr anchorCtr="0" anchor="t" bIns="91425" lIns="91425" spcFirstLastPara="1" rIns="91425" wrap="square" tIns="91425">
            <a:spAutoFit/>
          </a:bodyPr>
          <a:lstStyle/>
          <a:p>
            <a:pPr indent="0" lvl="0" marL="0" rtl="0" algn="l">
              <a:lnSpc>
                <a:spcPct val="125000"/>
              </a:lnSpc>
              <a:spcBef>
                <a:spcPts val="0"/>
              </a:spcBef>
              <a:spcAft>
                <a:spcPts val="0"/>
              </a:spcAft>
              <a:buNone/>
            </a:pPr>
            <a:r>
              <a:rPr b="1" lang="en" sz="2000">
                <a:latin typeface="Avenir"/>
                <a:ea typeface="Avenir"/>
                <a:cs typeface="Avenir"/>
                <a:sym typeface="Avenir"/>
              </a:rPr>
              <a:t>ACT:</a:t>
            </a:r>
            <a:endParaRPr b="1" sz="2000">
              <a:latin typeface="Avenir"/>
              <a:ea typeface="Avenir"/>
              <a:cs typeface="Avenir"/>
              <a:sym typeface="Avenir"/>
            </a:endParaRPr>
          </a:p>
          <a:p>
            <a:pPr indent="0" lvl="0" marL="0" rtl="0" algn="l">
              <a:lnSpc>
                <a:spcPct val="125000"/>
              </a:lnSpc>
              <a:spcBef>
                <a:spcPts val="0"/>
              </a:spcBef>
              <a:spcAft>
                <a:spcPts val="0"/>
              </a:spcAft>
              <a:buNone/>
            </a:pPr>
            <a:r>
              <a:rPr b="1" lang="en" sz="2000">
                <a:latin typeface="Avenir"/>
                <a:ea typeface="Avenir"/>
                <a:cs typeface="Avenir"/>
                <a:sym typeface="Avenir"/>
              </a:rPr>
              <a:t>Business Spotlight </a:t>
            </a:r>
            <a:r>
              <a:rPr lang="en" sz="2000">
                <a:latin typeface="Avenir"/>
                <a:ea typeface="Avenir"/>
                <a:cs typeface="Avenir"/>
                <a:sym typeface="Avenir"/>
              </a:rPr>
              <a:t>presentation</a:t>
            </a:r>
            <a:endParaRPr sz="2000">
              <a:latin typeface="Avenir"/>
              <a:ea typeface="Avenir"/>
              <a:cs typeface="Avenir"/>
              <a:sym typeface="Avenir"/>
            </a:endParaRPr>
          </a:p>
        </p:txBody>
      </p:sp>
    </p:spTree>
  </p:cSld>
  <p:clrMapOvr>
    <a:masterClrMapping/>
  </p:clrMapOvr>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0" name="Shape 280"/>
        <p:cNvGrpSpPr/>
        <p:nvPr/>
      </p:nvGrpSpPr>
      <p:grpSpPr>
        <a:xfrm>
          <a:off x="0" y="0"/>
          <a:ext cx="0" cy="0"/>
          <a:chOff x="0" y="0"/>
          <a:chExt cx="0" cy="0"/>
        </a:xfrm>
      </p:grpSpPr>
      <p:sp>
        <p:nvSpPr>
          <p:cNvPr id="281" name="Google Shape;281;p42"/>
          <p:cNvSpPr txBox="1"/>
          <p:nvPr>
            <p:ph idx="1" type="body"/>
          </p:nvPr>
        </p:nvSpPr>
        <p:spPr>
          <a:xfrm>
            <a:off x="310900" y="1152150"/>
            <a:ext cx="8723400" cy="3767400"/>
          </a:xfrm>
          <a:prstGeom prst="rect">
            <a:avLst/>
          </a:prstGeom>
        </p:spPr>
        <p:txBody>
          <a:bodyPr anchorCtr="0" anchor="t" bIns="91425" lIns="91425" spcFirstLastPara="1" rIns="91425" wrap="square" tIns="91425">
            <a:noAutofit/>
          </a:bodyPr>
          <a:lstStyle/>
          <a:p>
            <a:pPr indent="0" lvl="0" marL="0" rtl="0" algn="l">
              <a:lnSpc>
                <a:spcPct val="150000"/>
              </a:lnSpc>
              <a:spcBef>
                <a:spcPts val="0"/>
              </a:spcBef>
              <a:spcAft>
                <a:spcPts val="0"/>
              </a:spcAft>
              <a:buNone/>
            </a:pPr>
            <a:r>
              <a:rPr b="1" lang="en" sz="2000">
                <a:solidFill>
                  <a:srgbClr val="000000"/>
                </a:solidFill>
                <a:latin typeface="Avenir"/>
                <a:ea typeface="Avenir"/>
                <a:cs typeface="Avenir"/>
                <a:sym typeface="Avenir"/>
              </a:rPr>
              <a:t>ACT:</a:t>
            </a:r>
            <a:endParaRPr b="1" sz="2000">
              <a:solidFill>
                <a:srgbClr val="000000"/>
              </a:solidFill>
              <a:latin typeface="Avenir"/>
              <a:ea typeface="Avenir"/>
              <a:cs typeface="Avenir"/>
              <a:sym typeface="Avenir"/>
            </a:endParaRPr>
          </a:p>
          <a:p>
            <a:pPr indent="-374650" lvl="0" marL="457200" rtl="0" algn="l">
              <a:lnSpc>
                <a:spcPct val="150000"/>
              </a:lnSpc>
              <a:spcBef>
                <a:spcPts val="0"/>
              </a:spcBef>
              <a:spcAft>
                <a:spcPts val="0"/>
              </a:spcAft>
              <a:buClr>
                <a:srgbClr val="000000"/>
              </a:buClr>
              <a:buSzPts val="2300"/>
              <a:buFont typeface="Avenir"/>
              <a:buChar char="●"/>
            </a:pPr>
            <a:r>
              <a:rPr lang="en" sz="2300">
                <a:solidFill>
                  <a:srgbClr val="000000"/>
                </a:solidFill>
                <a:latin typeface="Avenir"/>
                <a:ea typeface="Avenir"/>
                <a:cs typeface="Avenir"/>
                <a:sym typeface="Avenir"/>
              </a:rPr>
              <a:t>Meet now with your Action Partner for this week. Discuss your business ideas and decide how you will contact and encourage each other during the week to keep your commitments. Share your commitments out loud.</a:t>
            </a:r>
            <a:endParaRPr sz="2300">
              <a:solidFill>
                <a:srgbClr val="000000"/>
              </a:solidFill>
              <a:latin typeface="Avenir"/>
              <a:ea typeface="Avenir"/>
              <a:cs typeface="Avenir"/>
              <a:sym typeface="Avenir"/>
            </a:endParaRPr>
          </a:p>
          <a:p>
            <a:pPr indent="0" lvl="0" marL="0" rtl="0" algn="l">
              <a:lnSpc>
                <a:spcPct val="150000"/>
              </a:lnSpc>
              <a:spcBef>
                <a:spcPts val="0"/>
              </a:spcBef>
              <a:spcAft>
                <a:spcPts val="0"/>
              </a:spcAft>
              <a:buNone/>
            </a:pPr>
            <a:r>
              <a:t/>
            </a:r>
            <a:endParaRPr>
              <a:solidFill>
                <a:srgbClr val="000000"/>
              </a:solidFill>
              <a:latin typeface="Avenir"/>
              <a:ea typeface="Avenir"/>
              <a:cs typeface="Avenir"/>
              <a:sym typeface="Avenir"/>
            </a:endParaRPr>
          </a:p>
          <a:p>
            <a:pPr indent="0" lvl="0" marL="0" rtl="0" algn="l">
              <a:lnSpc>
                <a:spcPct val="150000"/>
              </a:lnSpc>
              <a:spcBef>
                <a:spcPts val="0"/>
              </a:spcBef>
              <a:spcAft>
                <a:spcPts val="0"/>
              </a:spcAft>
              <a:buNone/>
            </a:pPr>
            <a:r>
              <a:t/>
            </a:r>
            <a:endParaRPr>
              <a:solidFill>
                <a:srgbClr val="000000"/>
              </a:solidFill>
              <a:latin typeface="Avenir"/>
              <a:ea typeface="Avenir"/>
              <a:cs typeface="Avenir"/>
              <a:sym typeface="Avenir"/>
            </a:endParaRPr>
          </a:p>
          <a:p>
            <a:pPr indent="0" lvl="0" marL="0" rtl="0" algn="l">
              <a:lnSpc>
                <a:spcPct val="150000"/>
              </a:lnSpc>
              <a:spcBef>
                <a:spcPts val="0"/>
              </a:spcBef>
              <a:spcAft>
                <a:spcPts val="0"/>
              </a:spcAft>
              <a:buNone/>
            </a:pPr>
            <a:r>
              <a:t/>
            </a:r>
            <a:endParaRPr>
              <a:solidFill>
                <a:srgbClr val="000000"/>
              </a:solidFill>
              <a:latin typeface="Avenir"/>
              <a:ea typeface="Avenir"/>
              <a:cs typeface="Avenir"/>
              <a:sym typeface="Avenir"/>
            </a:endParaRPr>
          </a:p>
          <a:p>
            <a:pPr indent="0" lvl="0" marL="0" rtl="0" algn="l">
              <a:lnSpc>
                <a:spcPct val="150000"/>
              </a:lnSpc>
              <a:spcBef>
                <a:spcPts val="0"/>
              </a:spcBef>
              <a:spcAft>
                <a:spcPts val="0"/>
              </a:spcAft>
              <a:buNone/>
            </a:pPr>
            <a:r>
              <a:t/>
            </a:r>
            <a:endParaRPr>
              <a:solidFill>
                <a:srgbClr val="000000"/>
              </a:solidFill>
              <a:latin typeface="Avenir"/>
              <a:ea typeface="Avenir"/>
              <a:cs typeface="Avenir"/>
              <a:sym typeface="Avenir"/>
            </a:endParaRPr>
          </a:p>
          <a:p>
            <a:pPr indent="0" lvl="0" marL="0" rtl="0" algn="l">
              <a:lnSpc>
                <a:spcPct val="150000"/>
              </a:lnSpc>
              <a:spcBef>
                <a:spcPts val="0"/>
              </a:spcBef>
              <a:spcAft>
                <a:spcPts val="0"/>
              </a:spcAft>
              <a:buSzPts val="440"/>
              <a:buNone/>
            </a:pPr>
            <a:r>
              <a:t/>
            </a:r>
            <a:endParaRPr>
              <a:solidFill>
                <a:srgbClr val="000000"/>
              </a:solidFill>
              <a:latin typeface="Avenir"/>
              <a:ea typeface="Avenir"/>
              <a:cs typeface="Avenir"/>
              <a:sym typeface="Avenir"/>
            </a:endParaRPr>
          </a:p>
          <a:p>
            <a:pPr indent="0" lvl="0" marL="0" rtl="0" algn="l">
              <a:lnSpc>
                <a:spcPct val="150000"/>
              </a:lnSpc>
              <a:spcBef>
                <a:spcPts val="0"/>
              </a:spcBef>
              <a:spcAft>
                <a:spcPts val="0"/>
              </a:spcAft>
              <a:buSzPts val="440"/>
              <a:buNone/>
            </a:pPr>
            <a:r>
              <a:t/>
            </a:r>
            <a:endParaRPr>
              <a:solidFill>
                <a:srgbClr val="000000"/>
              </a:solidFill>
              <a:latin typeface="Avenir"/>
              <a:ea typeface="Avenir"/>
              <a:cs typeface="Avenir"/>
              <a:sym typeface="Avenir"/>
            </a:endParaRPr>
          </a:p>
          <a:p>
            <a:pPr indent="0" lvl="0" marL="0" rtl="0" algn="l">
              <a:lnSpc>
                <a:spcPct val="150000"/>
              </a:lnSpc>
              <a:spcBef>
                <a:spcPts val="0"/>
              </a:spcBef>
              <a:spcAft>
                <a:spcPts val="0"/>
              </a:spcAft>
              <a:buSzPts val="440"/>
              <a:buNone/>
            </a:pPr>
            <a:r>
              <a:t/>
            </a:r>
            <a:endParaRPr>
              <a:solidFill>
                <a:srgbClr val="000000"/>
              </a:solidFill>
              <a:latin typeface="Avenir"/>
              <a:ea typeface="Avenir"/>
              <a:cs typeface="Avenir"/>
              <a:sym typeface="Avenir"/>
            </a:endParaRPr>
          </a:p>
        </p:txBody>
      </p:sp>
      <p:sp>
        <p:nvSpPr>
          <p:cNvPr id="282" name="Google Shape;282;p42"/>
          <p:cNvSpPr txBox="1"/>
          <p:nvPr/>
        </p:nvSpPr>
        <p:spPr>
          <a:xfrm>
            <a:off x="311700" y="438900"/>
            <a:ext cx="8723400" cy="5079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b="1" lang="en" sz="2100">
                <a:latin typeface="Avenir"/>
                <a:ea typeface="Avenir"/>
                <a:cs typeface="Avenir"/>
                <a:sym typeface="Avenir"/>
              </a:rPr>
              <a:t>COMMITMENT</a:t>
            </a:r>
            <a:endParaRPr b="1" sz="2100">
              <a:latin typeface="Avenir"/>
              <a:ea typeface="Avenir"/>
              <a:cs typeface="Avenir"/>
              <a:sym typeface="Avenir"/>
            </a:endParaRPr>
          </a:p>
        </p:txBody>
      </p:sp>
      <p:sp>
        <p:nvSpPr>
          <p:cNvPr id="283" name="Google Shape;283;p42"/>
          <p:cNvSpPr/>
          <p:nvPr/>
        </p:nvSpPr>
        <p:spPr>
          <a:xfrm>
            <a:off x="0" y="0"/>
            <a:ext cx="9144000" cy="508800"/>
          </a:xfrm>
          <a:prstGeom prst="rect">
            <a:avLst/>
          </a:prstGeom>
          <a:solidFill>
            <a:srgbClr val="D22630"/>
          </a:solidFill>
          <a:ln cap="flat" cmpd="sng" w="9525">
            <a:solidFill>
              <a:srgbClr val="595959"/>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spcBef>
                <a:spcPts val="0"/>
              </a:spcBef>
              <a:spcAft>
                <a:spcPts val="0"/>
              </a:spcAft>
              <a:buNone/>
            </a:pPr>
            <a:r>
              <a:rPr b="1" lang="en" sz="1800">
                <a:solidFill>
                  <a:srgbClr val="FFEFDB"/>
                </a:solidFill>
                <a:latin typeface="Avenir"/>
                <a:ea typeface="Avenir"/>
                <a:cs typeface="Avenir"/>
                <a:sym typeface="Avenir"/>
              </a:rPr>
              <a:t> UNIT 8: PROMOTION			     	     			  				 	  COMMIT</a:t>
            </a:r>
            <a:endParaRPr b="1" sz="1800">
              <a:solidFill>
                <a:srgbClr val="FFEFDB"/>
              </a:solidFill>
              <a:latin typeface="Avenir"/>
              <a:ea typeface="Avenir"/>
              <a:cs typeface="Avenir"/>
              <a:sym typeface="Avenir"/>
            </a:endParaRPr>
          </a:p>
        </p:txBody>
      </p:sp>
    </p:spTree>
  </p:cSld>
  <p:clrMapOvr>
    <a:masterClrMapping/>
  </p:clrMapOvr>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1B3222"/>
        </a:solidFill>
      </p:bgPr>
    </p:bg>
    <p:spTree>
      <p:nvGrpSpPr>
        <p:cNvPr id="287" name="Shape 287"/>
        <p:cNvGrpSpPr/>
        <p:nvPr/>
      </p:nvGrpSpPr>
      <p:grpSpPr>
        <a:xfrm>
          <a:off x="0" y="0"/>
          <a:ext cx="0" cy="0"/>
          <a:chOff x="0" y="0"/>
          <a:chExt cx="0" cy="0"/>
        </a:xfrm>
      </p:grpSpPr>
      <p:pic>
        <p:nvPicPr>
          <p:cNvPr id="288" name="Google Shape;288;p43"/>
          <p:cNvPicPr preferRelativeResize="0"/>
          <p:nvPr/>
        </p:nvPicPr>
        <p:blipFill>
          <a:blip r:embed="rId3">
            <a:alphaModFix/>
          </a:blip>
          <a:stretch>
            <a:fillRect/>
          </a:stretch>
        </p:blipFill>
        <p:spPr>
          <a:xfrm>
            <a:off x="79600" y="76201"/>
            <a:ext cx="3017519" cy="694030"/>
          </a:xfrm>
          <a:prstGeom prst="rect">
            <a:avLst/>
          </a:prstGeom>
          <a:noFill/>
          <a:ln>
            <a:noFill/>
          </a:ln>
        </p:spPr>
      </p:pic>
      <p:pic>
        <p:nvPicPr>
          <p:cNvPr id="289" name="Google Shape;289;p43"/>
          <p:cNvPicPr preferRelativeResize="0"/>
          <p:nvPr/>
        </p:nvPicPr>
        <p:blipFill rotWithShape="1">
          <a:blip r:embed="rId4">
            <a:alphaModFix/>
          </a:blip>
          <a:srcRect b="17319" l="0" r="0" t="14304"/>
          <a:stretch/>
        </p:blipFill>
        <p:spPr>
          <a:xfrm>
            <a:off x="0" y="770225"/>
            <a:ext cx="9144000" cy="4184599"/>
          </a:xfrm>
          <a:prstGeom prst="rect">
            <a:avLst/>
          </a:prstGeom>
          <a:noFill/>
          <a:ln>
            <a:noFill/>
          </a:ln>
        </p:spPr>
      </p:pic>
      <p:pic>
        <p:nvPicPr>
          <p:cNvPr id="290" name="Google Shape;290;p43"/>
          <p:cNvPicPr preferRelativeResize="0"/>
          <p:nvPr/>
        </p:nvPicPr>
        <p:blipFill rotWithShape="1">
          <a:blip r:embed="rId5">
            <a:alphaModFix/>
          </a:blip>
          <a:srcRect b="0" l="69" r="0" t="40334"/>
          <a:stretch/>
        </p:blipFill>
        <p:spPr>
          <a:xfrm flipH="1" rot="10800000">
            <a:off x="0" y="4054224"/>
            <a:ext cx="9144003" cy="900601"/>
          </a:xfrm>
          <a:prstGeom prst="rect">
            <a:avLst/>
          </a:prstGeom>
          <a:noFill/>
          <a:ln>
            <a:noFill/>
          </a:ln>
        </p:spPr>
      </p:pic>
      <p:sp>
        <p:nvSpPr>
          <p:cNvPr id="291" name="Google Shape;291;p43"/>
          <p:cNvSpPr txBox="1"/>
          <p:nvPr/>
        </p:nvSpPr>
        <p:spPr>
          <a:xfrm>
            <a:off x="6077575" y="76200"/>
            <a:ext cx="2956500" cy="523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2200">
                <a:solidFill>
                  <a:srgbClr val="FFEFDB"/>
                </a:solidFill>
                <a:latin typeface="Avenir"/>
                <a:ea typeface="Avenir"/>
                <a:cs typeface="Avenir"/>
                <a:sym typeface="Avenir"/>
              </a:rPr>
              <a:t>UNIT 8: </a:t>
            </a:r>
            <a:r>
              <a:rPr lang="en" sz="2200">
                <a:solidFill>
                  <a:srgbClr val="FFEFDB"/>
                </a:solidFill>
                <a:latin typeface="Avenir"/>
                <a:ea typeface="Avenir"/>
                <a:cs typeface="Avenir"/>
                <a:sym typeface="Avenir"/>
              </a:rPr>
              <a:t>PROMOTION</a:t>
            </a:r>
            <a:endParaRPr sz="2200">
              <a:solidFill>
                <a:srgbClr val="FFEFDB"/>
              </a:solidFill>
              <a:latin typeface="Avenir"/>
              <a:ea typeface="Avenir"/>
              <a:cs typeface="Avenir"/>
              <a:sym typeface="Avenir"/>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6" name="Shape 76"/>
        <p:cNvGrpSpPr/>
        <p:nvPr/>
      </p:nvGrpSpPr>
      <p:grpSpPr>
        <a:xfrm>
          <a:off x="0" y="0"/>
          <a:ext cx="0" cy="0"/>
          <a:chOff x="0" y="0"/>
          <a:chExt cx="0" cy="0"/>
        </a:xfrm>
      </p:grpSpPr>
      <p:sp>
        <p:nvSpPr>
          <p:cNvPr id="77" name="Google Shape;77;p16"/>
          <p:cNvSpPr txBox="1"/>
          <p:nvPr>
            <p:ph idx="1" type="body"/>
          </p:nvPr>
        </p:nvSpPr>
        <p:spPr>
          <a:xfrm>
            <a:off x="310900" y="1152150"/>
            <a:ext cx="1338900" cy="388200"/>
          </a:xfrm>
          <a:prstGeom prst="rect">
            <a:avLst/>
          </a:prstGeom>
        </p:spPr>
        <p:txBody>
          <a:bodyPr anchorCtr="0" anchor="t" bIns="0" lIns="91425" spcFirstLastPara="1" rIns="91425" wrap="square" tIns="0">
            <a:noAutofit/>
          </a:bodyPr>
          <a:lstStyle/>
          <a:p>
            <a:pPr indent="0" lvl="0" marL="0" rtl="0" algn="l">
              <a:lnSpc>
                <a:spcPct val="100000"/>
              </a:lnSpc>
              <a:spcBef>
                <a:spcPts val="800"/>
              </a:spcBef>
              <a:spcAft>
                <a:spcPts val="0"/>
              </a:spcAft>
              <a:buNone/>
            </a:pPr>
            <a:r>
              <a:rPr b="1" lang="en" sz="2000">
                <a:solidFill>
                  <a:srgbClr val="000000"/>
                </a:solidFill>
                <a:latin typeface="Avenir"/>
                <a:ea typeface="Avenir"/>
                <a:cs typeface="Avenir"/>
                <a:sym typeface="Avenir"/>
              </a:rPr>
              <a:t>REPORT:</a:t>
            </a:r>
            <a:endParaRPr b="1" sz="2000">
              <a:solidFill>
                <a:srgbClr val="000000"/>
              </a:solidFill>
              <a:latin typeface="Avenir"/>
              <a:ea typeface="Avenir"/>
              <a:cs typeface="Avenir"/>
              <a:sym typeface="Avenir"/>
            </a:endParaRPr>
          </a:p>
          <a:p>
            <a:pPr indent="0" lvl="0" marL="0" rtl="0" algn="l">
              <a:lnSpc>
                <a:spcPct val="100000"/>
              </a:lnSpc>
              <a:spcBef>
                <a:spcPts val="800"/>
              </a:spcBef>
              <a:spcAft>
                <a:spcPts val="400"/>
              </a:spcAft>
              <a:buNone/>
            </a:pPr>
            <a:r>
              <a:t/>
            </a:r>
            <a:endParaRPr sz="1900">
              <a:solidFill>
                <a:srgbClr val="000000"/>
              </a:solidFill>
              <a:latin typeface="Avenir"/>
              <a:ea typeface="Avenir"/>
              <a:cs typeface="Avenir"/>
              <a:sym typeface="Avenir"/>
            </a:endParaRPr>
          </a:p>
        </p:txBody>
      </p:sp>
      <p:sp>
        <p:nvSpPr>
          <p:cNvPr id="78" name="Google Shape;78;p16"/>
          <p:cNvSpPr txBox="1"/>
          <p:nvPr/>
        </p:nvSpPr>
        <p:spPr>
          <a:xfrm>
            <a:off x="310900" y="2668275"/>
            <a:ext cx="8723400" cy="2251200"/>
          </a:xfrm>
          <a:prstGeom prst="rect">
            <a:avLst/>
          </a:prstGeom>
          <a:noFill/>
          <a:ln>
            <a:noFill/>
          </a:ln>
        </p:spPr>
        <p:txBody>
          <a:bodyPr anchorCtr="0" anchor="t" bIns="91425" lIns="91425" spcFirstLastPara="1" rIns="91425" wrap="square" tIns="91425">
            <a:spAutoFit/>
          </a:bodyPr>
          <a:lstStyle/>
          <a:p>
            <a:pPr indent="0" lvl="0" marL="0" rtl="0" algn="l">
              <a:lnSpc>
                <a:spcPct val="125000"/>
              </a:lnSpc>
              <a:spcBef>
                <a:spcPts val="0"/>
              </a:spcBef>
              <a:spcAft>
                <a:spcPts val="0"/>
              </a:spcAft>
              <a:buNone/>
            </a:pPr>
            <a:r>
              <a:rPr b="1" lang="en" sz="2000">
                <a:latin typeface="Avenir"/>
                <a:ea typeface="Avenir"/>
                <a:cs typeface="Avenir"/>
                <a:sym typeface="Avenir"/>
              </a:rPr>
              <a:t>DISCUSS:</a:t>
            </a:r>
            <a:endParaRPr b="1" sz="2000">
              <a:latin typeface="Avenir"/>
              <a:ea typeface="Avenir"/>
              <a:cs typeface="Avenir"/>
              <a:sym typeface="Avenir"/>
            </a:endParaRPr>
          </a:p>
          <a:p>
            <a:pPr indent="-374650" lvl="0" marL="457200" rtl="0" algn="l">
              <a:lnSpc>
                <a:spcPct val="125000"/>
              </a:lnSpc>
              <a:spcBef>
                <a:spcPts val="0"/>
              </a:spcBef>
              <a:spcAft>
                <a:spcPts val="0"/>
              </a:spcAft>
              <a:buSzPts val="2300"/>
              <a:buFont typeface="Avenir"/>
              <a:buChar char="●"/>
            </a:pPr>
            <a:r>
              <a:rPr lang="en" sz="2300">
                <a:latin typeface="Avenir"/>
                <a:ea typeface="Avenir"/>
                <a:cs typeface="Avenir"/>
                <a:sym typeface="Avenir"/>
              </a:rPr>
              <a:t>What did you learn last week as you kept your promises?</a:t>
            </a:r>
            <a:endParaRPr sz="2300">
              <a:latin typeface="Avenir"/>
              <a:ea typeface="Avenir"/>
              <a:cs typeface="Avenir"/>
              <a:sym typeface="Avenir"/>
            </a:endParaRPr>
          </a:p>
          <a:p>
            <a:pPr indent="-374650" lvl="0" marL="457200" rtl="0" algn="l">
              <a:lnSpc>
                <a:spcPct val="125000"/>
              </a:lnSpc>
              <a:spcBef>
                <a:spcPts val="0"/>
              </a:spcBef>
              <a:spcAft>
                <a:spcPts val="0"/>
              </a:spcAft>
              <a:buSzPts val="2300"/>
              <a:buFont typeface="Avenir"/>
              <a:buChar char="●"/>
            </a:pPr>
            <a:r>
              <a:rPr lang="en" sz="2300">
                <a:latin typeface="Avenir"/>
                <a:ea typeface="Avenir"/>
                <a:cs typeface="Avenir"/>
                <a:sym typeface="Avenir"/>
              </a:rPr>
              <a:t>What problems did you have as you tried to keep your commitments?</a:t>
            </a:r>
            <a:endParaRPr sz="2300">
              <a:latin typeface="Avenir"/>
              <a:ea typeface="Avenir"/>
              <a:cs typeface="Avenir"/>
              <a:sym typeface="Avenir"/>
            </a:endParaRPr>
          </a:p>
          <a:p>
            <a:pPr indent="-374650" lvl="0" marL="457200" rtl="0" algn="l">
              <a:lnSpc>
                <a:spcPct val="125000"/>
              </a:lnSpc>
              <a:spcBef>
                <a:spcPts val="0"/>
              </a:spcBef>
              <a:spcAft>
                <a:spcPts val="0"/>
              </a:spcAft>
              <a:buSzPts val="2300"/>
              <a:buFont typeface="Avenir"/>
              <a:buChar char="●"/>
            </a:pPr>
            <a:r>
              <a:rPr lang="en" sz="2300">
                <a:latin typeface="Avenir"/>
                <a:ea typeface="Avenir"/>
                <a:cs typeface="Avenir"/>
                <a:sym typeface="Avenir"/>
              </a:rPr>
              <a:t>What can we do to help everyone keep weekly promises?</a:t>
            </a:r>
            <a:endParaRPr sz="2300">
              <a:latin typeface="Avenir"/>
              <a:ea typeface="Avenir"/>
              <a:cs typeface="Avenir"/>
              <a:sym typeface="Avenir"/>
            </a:endParaRPr>
          </a:p>
        </p:txBody>
      </p:sp>
      <p:pic>
        <p:nvPicPr>
          <p:cNvPr id="79" name="Google Shape;79;p16"/>
          <p:cNvPicPr preferRelativeResize="0"/>
          <p:nvPr/>
        </p:nvPicPr>
        <p:blipFill>
          <a:blip r:embed="rId3">
            <a:alphaModFix/>
          </a:blip>
          <a:stretch>
            <a:fillRect/>
          </a:stretch>
        </p:blipFill>
        <p:spPr>
          <a:xfrm>
            <a:off x="2613888" y="657100"/>
            <a:ext cx="4221014" cy="2052625"/>
          </a:xfrm>
          <a:prstGeom prst="rect">
            <a:avLst/>
          </a:prstGeom>
          <a:noFill/>
          <a:ln>
            <a:noFill/>
          </a:ln>
        </p:spPr>
      </p:pic>
      <p:sp>
        <p:nvSpPr>
          <p:cNvPr id="80" name="Google Shape;80;p16"/>
          <p:cNvSpPr/>
          <p:nvPr/>
        </p:nvSpPr>
        <p:spPr>
          <a:xfrm>
            <a:off x="0" y="0"/>
            <a:ext cx="9144000" cy="508800"/>
          </a:xfrm>
          <a:prstGeom prst="rect">
            <a:avLst/>
          </a:prstGeom>
          <a:solidFill>
            <a:srgbClr val="D22630"/>
          </a:solidFill>
          <a:ln cap="flat" cmpd="sng" w="9525">
            <a:solidFill>
              <a:srgbClr val="595959"/>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spcBef>
                <a:spcPts val="0"/>
              </a:spcBef>
              <a:spcAft>
                <a:spcPts val="0"/>
              </a:spcAft>
              <a:buNone/>
            </a:pPr>
            <a:r>
              <a:rPr b="1" lang="en" sz="1800">
                <a:solidFill>
                  <a:srgbClr val="FFEFDB"/>
                </a:solidFill>
                <a:latin typeface="Avenir"/>
                <a:ea typeface="Avenir"/>
                <a:cs typeface="Avenir"/>
                <a:sym typeface="Avenir"/>
              </a:rPr>
              <a:t> UNIT 8: PROMOTION					    	          	   				   REPORT</a:t>
            </a:r>
            <a:endParaRPr b="1" sz="1800">
              <a:solidFill>
                <a:srgbClr val="FFEFDB"/>
              </a:solidFill>
              <a:latin typeface="Avenir"/>
              <a:ea typeface="Avenir"/>
              <a:cs typeface="Avenir"/>
              <a:sym typeface="Avenir"/>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4" name="Shape 84"/>
        <p:cNvGrpSpPr/>
        <p:nvPr/>
      </p:nvGrpSpPr>
      <p:grpSpPr>
        <a:xfrm>
          <a:off x="0" y="0"/>
          <a:ext cx="0" cy="0"/>
          <a:chOff x="0" y="0"/>
          <a:chExt cx="0" cy="0"/>
        </a:xfrm>
      </p:grpSpPr>
      <p:sp>
        <p:nvSpPr>
          <p:cNvPr id="85" name="Google Shape;85;p17"/>
          <p:cNvSpPr txBox="1"/>
          <p:nvPr/>
        </p:nvSpPr>
        <p:spPr>
          <a:xfrm>
            <a:off x="4572000" y="508800"/>
            <a:ext cx="4399500" cy="4638300"/>
          </a:xfrm>
          <a:prstGeom prst="rect">
            <a:avLst/>
          </a:prstGeom>
          <a:noFill/>
          <a:ln>
            <a:noFill/>
          </a:ln>
        </p:spPr>
        <p:txBody>
          <a:bodyPr anchorCtr="0" anchor="t" bIns="91425" lIns="91425" spcFirstLastPara="1" rIns="91425" wrap="square" tIns="91425">
            <a:spAutoFit/>
          </a:bodyPr>
          <a:lstStyle/>
          <a:p>
            <a:pPr indent="0" lvl="0" marL="0" rtl="0" algn="l">
              <a:lnSpc>
                <a:spcPct val="125000"/>
              </a:lnSpc>
              <a:spcBef>
                <a:spcPts val="800"/>
              </a:spcBef>
              <a:spcAft>
                <a:spcPts val="0"/>
              </a:spcAft>
              <a:buNone/>
            </a:pPr>
            <a:r>
              <a:rPr b="1" lang="en" sz="2000">
                <a:latin typeface="Avenir"/>
                <a:ea typeface="Avenir"/>
                <a:cs typeface="Avenir"/>
                <a:sym typeface="Avenir"/>
              </a:rPr>
              <a:t>DISCUSS:</a:t>
            </a:r>
            <a:endParaRPr b="1" sz="2000">
              <a:latin typeface="Avenir"/>
              <a:ea typeface="Avenir"/>
              <a:cs typeface="Avenir"/>
              <a:sym typeface="Avenir"/>
            </a:endParaRPr>
          </a:p>
          <a:p>
            <a:pPr indent="-374650" lvl="0" marL="457200" rtl="0" algn="l">
              <a:lnSpc>
                <a:spcPct val="125000"/>
              </a:lnSpc>
              <a:spcBef>
                <a:spcPts val="800"/>
              </a:spcBef>
              <a:spcAft>
                <a:spcPts val="0"/>
              </a:spcAft>
              <a:buClr>
                <a:schemeClr val="dk1"/>
              </a:buClr>
              <a:buSzPts val="2300"/>
              <a:buFont typeface="Avenir"/>
              <a:buChar char="●"/>
            </a:pPr>
            <a:r>
              <a:rPr lang="en" sz="2300">
                <a:solidFill>
                  <a:schemeClr val="dk1"/>
                </a:solidFill>
                <a:latin typeface="Avenir"/>
                <a:ea typeface="Avenir"/>
                <a:cs typeface="Avenir"/>
                <a:sym typeface="Avenir"/>
              </a:rPr>
              <a:t>What suggestions would you give to Violet to improve her sales?</a:t>
            </a:r>
            <a:endParaRPr sz="2300">
              <a:solidFill>
                <a:schemeClr val="dk1"/>
              </a:solidFill>
              <a:latin typeface="Avenir"/>
              <a:ea typeface="Avenir"/>
              <a:cs typeface="Avenir"/>
              <a:sym typeface="Avenir"/>
            </a:endParaRPr>
          </a:p>
          <a:p>
            <a:pPr indent="-374650" lvl="0" marL="457200" rtl="0" algn="l">
              <a:lnSpc>
                <a:spcPct val="125000"/>
              </a:lnSpc>
              <a:spcBef>
                <a:spcPts val="0"/>
              </a:spcBef>
              <a:spcAft>
                <a:spcPts val="0"/>
              </a:spcAft>
              <a:buClr>
                <a:schemeClr val="dk1"/>
              </a:buClr>
              <a:buSzPts val="2300"/>
              <a:buFont typeface="Avenir"/>
              <a:buChar char="●"/>
            </a:pPr>
            <a:r>
              <a:rPr lang="en" sz="2300">
                <a:solidFill>
                  <a:schemeClr val="dk1"/>
                </a:solidFill>
                <a:latin typeface="Avenir"/>
                <a:ea typeface="Avenir"/>
                <a:cs typeface="Avenir"/>
                <a:sym typeface="Avenir"/>
              </a:rPr>
              <a:t>How could Violet apply the five principles of Promotion to improve sales?</a:t>
            </a:r>
            <a:endParaRPr b="1" sz="2000">
              <a:latin typeface="Avenir"/>
              <a:ea typeface="Avenir"/>
              <a:cs typeface="Avenir"/>
              <a:sym typeface="Avenir"/>
            </a:endParaRPr>
          </a:p>
          <a:p>
            <a:pPr indent="0" lvl="0" marL="457200" rtl="0" algn="l">
              <a:lnSpc>
                <a:spcPct val="125000"/>
              </a:lnSpc>
              <a:spcBef>
                <a:spcPts val="800"/>
              </a:spcBef>
              <a:spcAft>
                <a:spcPts val="0"/>
              </a:spcAft>
              <a:buNone/>
            </a:pPr>
            <a:r>
              <a:t/>
            </a:r>
            <a:endParaRPr b="1" sz="2000">
              <a:latin typeface="Avenir"/>
              <a:ea typeface="Avenir"/>
              <a:cs typeface="Avenir"/>
              <a:sym typeface="Avenir"/>
            </a:endParaRPr>
          </a:p>
          <a:p>
            <a:pPr indent="0" lvl="0" marL="0" rtl="0" algn="l">
              <a:spcBef>
                <a:spcPts val="0"/>
              </a:spcBef>
              <a:spcAft>
                <a:spcPts val="0"/>
              </a:spcAft>
              <a:buNone/>
            </a:pPr>
            <a:r>
              <a:t/>
            </a:r>
            <a:endParaRPr>
              <a:latin typeface="Avenir"/>
              <a:ea typeface="Avenir"/>
              <a:cs typeface="Avenir"/>
              <a:sym typeface="Avenir"/>
            </a:endParaRPr>
          </a:p>
          <a:p>
            <a:pPr indent="0" lvl="0" marL="0" rtl="0" algn="l">
              <a:lnSpc>
                <a:spcPct val="150000"/>
              </a:lnSpc>
              <a:spcBef>
                <a:spcPts val="0"/>
              </a:spcBef>
              <a:spcAft>
                <a:spcPts val="0"/>
              </a:spcAft>
              <a:buNone/>
            </a:pPr>
            <a:r>
              <a:t/>
            </a:r>
            <a:endParaRPr sz="1700">
              <a:latin typeface="Avenir"/>
              <a:ea typeface="Avenir"/>
              <a:cs typeface="Avenir"/>
              <a:sym typeface="Avenir"/>
            </a:endParaRPr>
          </a:p>
          <a:p>
            <a:pPr indent="0" lvl="0" marL="457200" rtl="0" algn="l">
              <a:lnSpc>
                <a:spcPct val="150000"/>
              </a:lnSpc>
              <a:spcBef>
                <a:spcPts val="0"/>
              </a:spcBef>
              <a:spcAft>
                <a:spcPts val="0"/>
              </a:spcAft>
              <a:buNone/>
            </a:pPr>
            <a:r>
              <a:t/>
            </a:r>
            <a:endParaRPr>
              <a:latin typeface="Avenir"/>
              <a:ea typeface="Avenir"/>
              <a:cs typeface="Avenir"/>
              <a:sym typeface="Avenir"/>
            </a:endParaRPr>
          </a:p>
        </p:txBody>
      </p:sp>
      <p:sp>
        <p:nvSpPr>
          <p:cNvPr id="86" name="Google Shape;86;p17"/>
          <p:cNvSpPr txBox="1"/>
          <p:nvPr/>
        </p:nvSpPr>
        <p:spPr>
          <a:xfrm>
            <a:off x="310900" y="3768600"/>
            <a:ext cx="8723400" cy="1150800"/>
          </a:xfrm>
          <a:prstGeom prst="rect">
            <a:avLst/>
          </a:prstGeom>
          <a:noFill/>
          <a:ln>
            <a:noFill/>
          </a:ln>
        </p:spPr>
        <p:txBody>
          <a:bodyPr anchorCtr="0" anchor="t" bIns="91425" lIns="91425" spcFirstLastPara="1" rIns="91425" wrap="square" tIns="91425">
            <a:noAutofit/>
          </a:bodyPr>
          <a:lstStyle/>
          <a:p>
            <a:pPr indent="0" lvl="0" marL="0" rtl="0" algn="l">
              <a:lnSpc>
                <a:spcPct val="125000"/>
              </a:lnSpc>
              <a:spcBef>
                <a:spcPts val="0"/>
              </a:spcBef>
              <a:spcAft>
                <a:spcPts val="0"/>
              </a:spcAft>
              <a:buNone/>
            </a:pPr>
            <a:r>
              <a:rPr b="1" lang="en" sz="2000">
                <a:latin typeface="Avenir"/>
                <a:ea typeface="Avenir"/>
                <a:cs typeface="Avenir"/>
                <a:sym typeface="Avenir"/>
              </a:rPr>
              <a:t>ACT:</a:t>
            </a:r>
            <a:endParaRPr b="1" sz="2000">
              <a:latin typeface="Avenir"/>
              <a:ea typeface="Avenir"/>
              <a:cs typeface="Avenir"/>
              <a:sym typeface="Avenir"/>
            </a:endParaRPr>
          </a:p>
          <a:p>
            <a:pPr indent="-355600" lvl="0" marL="457200" rtl="0" algn="l">
              <a:lnSpc>
                <a:spcPct val="125000"/>
              </a:lnSpc>
              <a:spcBef>
                <a:spcPts val="0"/>
              </a:spcBef>
              <a:spcAft>
                <a:spcPts val="0"/>
              </a:spcAft>
              <a:buSzPts val="2000"/>
              <a:buFont typeface="Avenir"/>
              <a:buChar char="●"/>
            </a:pPr>
            <a:r>
              <a:rPr lang="en" sz="2000">
                <a:latin typeface="Avenir"/>
                <a:ea typeface="Avenir"/>
                <a:cs typeface="Avenir"/>
                <a:sym typeface="Avenir"/>
              </a:rPr>
              <a:t>Keep in mind that at the end of the unit you will implement two ways to promote your business.</a:t>
            </a:r>
            <a:endParaRPr sz="2000">
              <a:latin typeface="Avenir"/>
              <a:ea typeface="Avenir"/>
              <a:cs typeface="Avenir"/>
              <a:sym typeface="Avenir"/>
            </a:endParaRPr>
          </a:p>
          <a:p>
            <a:pPr indent="0" lvl="0" marL="0" rtl="0" algn="l">
              <a:spcBef>
                <a:spcPts val="0"/>
              </a:spcBef>
              <a:spcAft>
                <a:spcPts val="0"/>
              </a:spcAft>
              <a:buNone/>
            </a:pPr>
            <a:r>
              <a:t/>
            </a:r>
            <a:endParaRPr sz="2000">
              <a:latin typeface="Avenir"/>
              <a:ea typeface="Avenir"/>
              <a:cs typeface="Avenir"/>
              <a:sym typeface="Avenir"/>
            </a:endParaRPr>
          </a:p>
        </p:txBody>
      </p:sp>
      <p:sp>
        <p:nvSpPr>
          <p:cNvPr id="87" name="Google Shape;87;p17"/>
          <p:cNvSpPr/>
          <p:nvPr/>
        </p:nvSpPr>
        <p:spPr>
          <a:xfrm>
            <a:off x="0" y="0"/>
            <a:ext cx="9144000" cy="508800"/>
          </a:xfrm>
          <a:prstGeom prst="rect">
            <a:avLst/>
          </a:prstGeom>
          <a:solidFill>
            <a:srgbClr val="D22630"/>
          </a:solidFill>
          <a:ln cap="flat" cmpd="sng" w="9525">
            <a:solidFill>
              <a:srgbClr val="595959"/>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spcBef>
                <a:spcPts val="0"/>
              </a:spcBef>
              <a:spcAft>
                <a:spcPts val="0"/>
              </a:spcAft>
              <a:buNone/>
            </a:pPr>
            <a:r>
              <a:rPr b="1" lang="en" sz="1800">
                <a:solidFill>
                  <a:srgbClr val="FFEFDB"/>
                </a:solidFill>
                <a:latin typeface="Avenir"/>
                <a:ea typeface="Avenir"/>
                <a:cs typeface="Avenir"/>
                <a:sym typeface="Avenir"/>
              </a:rPr>
              <a:t> UNIT 8: PROMOTION			    	   				    INTRODUCTION | LEARN</a:t>
            </a:r>
            <a:endParaRPr b="1" sz="1800">
              <a:solidFill>
                <a:srgbClr val="FFEFDB"/>
              </a:solidFill>
              <a:latin typeface="Avenir"/>
              <a:ea typeface="Avenir"/>
              <a:cs typeface="Avenir"/>
              <a:sym typeface="Avenir"/>
            </a:endParaRPr>
          </a:p>
        </p:txBody>
      </p:sp>
      <p:pic>
        <p:nvPicPr>
          <p:cNvPr id="88" name="Google Shape;88;p17"/>
          <p:cNvPicPr preferRelativeResize="0"/>
          <p:nvPr/>
        </p:nvPicPr>
        <p:blipFill rotWithShape="1">
          <a:blip r:embed="rId3">
            <a:alphaModFix/>
          </a:blip>
          <a:srcRect b="0" l="0" r="6032" t="0"/>
          <a:stretch/>
        </p:blipFill>
        <p:spPr>
          <a:xfrm>
            <a:off x="0" y="512075"/>
            <a:ext cx="4572000" cy="3256524"/>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2" name="Shape 92"/>
        <p:cNvGrpSpPr/>
        <p:nvPr/>
      </p:nvGrpSpPr>
      <p:grpSpPr>
        <a:xfrm>
          <a:off x="0" y="0"/>
          <a:ext cx="0" cy="0"/>
          <a:chOff x="0" y="0"/>
          <a:chExt cx="0" cy="0"/>
        </a:xfrm>
      </p:grpSpPr>
      <p:sp>
        <p:nvSpPr>
          <p:cNvPr id="93" name="Google Shape;93;p18"/>
          <p:cNvSpPr txBox="1"/>
          <p:nvPr/>
        </p:nvSpPr>
        <p:spPr>
          <a:xfrm>
            <a:off x="310900" y="1137750"/>
            <a:ext cx="5012700" cy="3753000"/>
          </a:xfrm>
          <a:prstGeom prst="rect">
            <a:avLst/>
          </a:prstGeom>
          <a:noFill/>
          <a:ln>
            <a:noFill/>
          </a:ln>
        </p:spPr>
        <p:txBody>
          <a:bodyPr anchorCtr="0" anchor="t" bIns="91425" lIns="91425" spcFirstLastPara="1" rIns="91425" wrap="square" tIns="91425">
            <a:spAutoFit/>
          </a:bodyPr>
          <a:lstStyle/>
          <a:p>
            <a:pPr indent="0" lvl="0" marL="0" rtl="0" algn="l">
              <a:lnSpc>
                <a:spcPct val="125000"/>
              </a:lnSpc>
              <a:spcBef>
                <a:spcPts val="800"/>
              </a:spcBef>
              <a:spcAft>
                <a:spcPts val="0"/>
              </a:spcAft>
              <a:buNone/>
            </a:pPr>
            <a:r>
              <a:rPr b="1" lang="en" sz="2000">
                <a:latin typeface="Avenir"/>
                <a:ea typeface="Avenir"/>
                <a:cs typeface="Avenir"/>
                <a:sym typeface="Avenir"/>
              </a:rPr>
              <a:t>CODE:</a:t>
            </a:r>
            <a:endParaRPr b="1" sz="2300">
              <a:latin typeface="Avenir"/>
              <a:ea typeface="Avenir"/>
              <a:cs typeface="Avenir"/>
              <a:sym typeface="Avenir"/>
            </a:endParaRPr>
          </a:p>
          <a:p>
            <a:pPr indent="-374650" lvl="0" marL="457200" rtl="0" algn="l">
              <a:lnSpc>
                <a:spcPct val="125000"/>
              </a:lnSpc>
              <a:spcBef>
                <a:spcPts val="800"/>
              </a:spcBef>
              <a:spcAft>
                <a:spcPts val="0"/>
              </a:spcAft>
              <a:buSzPts val="2300"/>
              <a:buFont typeface="Avenir"/>
              <a:buAutoNum type="arabicPeriod"/>
            </a:pPr>
            <a:r>
              <a:rPr lang="en" sz="2300">
                <a:latin typeface="Avenir"/>
                <a:ea typeface="Avenir"/>
                <a:cs typeface="Avenir"/>
                <a:sym typeface="Avenir"/>
              </a:rPr>
              <a:t>State the name of your business.</a:t>
            </a:r>
            <a:endParaRPr sz="2300">
              <a:latin typeface="Avenir"/>
              <a:ea typeface="Avenir"/>
              <a:cs typeface="Avenir"/>
              <a:sym typeface="Avenir"/>
            </a:endParaRPr>
          </a:p>
          <a:p>
            <a:pPr indent="-374650" lvl="0" marL="457200" rtl="0" algn="l">
              <a:lnSpc>
                <a:spcPct val="125000"/>
              </a:lnSpc>
              <a:spcBef>
                <a:spcPts val="0"/>
              </a:spcBef>
              <a:spcAft>
                <a:spcPts val="0"/>
              </a:spcAft>
              <a:buSzPts val="2300"/>
              <a:buFont typeface="Avenir"/>
              <a:buAutoNum type="arabicPeriod"/>
            </a:pPr>
            <a:r>
              <a:rPr lang="en" sz="2300">
                <a:latin typeface="Avenir"/>
                <a:ea typeface="Avenir"/>
                <a:cs typeface="Avenir"/>
                <a:sym typeface="Avenir"/>
              </a:rPr>
              <a:t>Identify your product or service.</a:t>
            </a:r>
            <a:endParaRPr sz="2300">
              <a:latin typeface="Avenir"/>
              <a:ea typeface="Avenir"/>
              <a:cs typeface="Avenir"/>
              <a:sym typeface="Avenir"/>
            </a:endParaRPr>
          </a:p>
          <a:p>
            <a:pPr indent="-374650" lvl="0" marL="457200" rtl="0" algn="l">
              <a:lnSpc>
                <a:spcPct val="125000"/>
              </a:lnSpc>
              <a:spcBef>
                <a:spcPts val="0"/>
              </a:spcBef>
              <a:spcAft>
                <a:spcPts val="0"/>
              </a:spcAft>
              <a:buSzPts val="2300"/>
              <a:buFont typeface="Avenir"/>
              <a:buAutoNum type="arabicPeriod"/>
            </a:pPr>
            <a:r>
              <a:rPr lang="en" sz="2300">
                <a:latin typeface="Avenir"/>
                <a:ea typeface="Avenir"/>
                <a:cs typeface="Avenir"/>
                <a:sym typeface="Avenir"/>
              </a:rPr>
              <a:t>Tell why your product or service is better than others.</a:t>
            </a:r>
            <a:endParaRPr sz="2300">
              <a:latin typeface="Avenir"/>
              <a:ea typeface="Avenir"/>
              <a:cs typeface="Avenir"/>
              <a:sym typeface="Avenir"/>
            </a:endParaRPr>
          </a:p>
          <a:p>
            <a:pPr indent="0" lvl="0" marL="457200" rtl="0" algn="l">
              <a:lnSpc>
                <a:spcPct val="125000"/>
              </a:lnSpc>
              <a:spcBef>
                <a:spcPts val="800"/>
              </a:spcBef>
              <a:spcAft>
                <a:spcPts val="0"/>
              </a:spcAft>
              <a:buNone/>
            </a:pPr>
            <a:r>
              <a:t/>
            </a:r>
            <a:endParaRPr b="1" sz="2000">
              <a:latin typeface="Avenir"/>
              <a:ea typeface="Avenir"/>
              <a:cs typeface="Avenir"/>
              <a:sym typeface="Avenir"/>
            </a:endParaRPr>
          </a:p>
          <a:p>
            <a:pPr indent="0" lvl="0" marL="0" rtl="0" algn="l">
              <a:spcBef>
                <a:spcPts val="0"/>
              </a:spcBef>
              <a:spcAft>
                <a:spcPts val="0"/>
              </a:spcAft>
              <a:buNone/>
            </a:pPr>
            <a:r>
              <a:t/>
            </a:r>
            <a:endParaRPr>
              <a:latin typeface="Avenir"/>
              <a:ea typeface="Avenir"/>
              <a:cs typeface="Avenir"/>
              <a:sym typeface="Avenir"/>
            </a:endParaRPr>
          </a:p>
          <a:p>
            <a:pPr indent="0" lvl="0" marL="0" rtl="0" algn="l">
              <a:lnSpc>
                <a:spcPct val="150000"/>
              </a:lnSpc>
              <a:spcBef>
                <a:spcPts val="0"/>
              </a:spcBef>
              <a:spcAft>
                <a:spcPts val="0"/>
              </a:spcAft>
              <a:buNone/>
            </a:pPr>
            <a:r>
              <a:t/>
            </a:r>
            <a:endParaRPr sz="1700">
              <a:latin typeface="Avenir"/>
              <a:ea typeface="Avenir"/>
              <a:cs typeface="Avenir"/>
              <a:sym typeface="Avenir"/>
            </a:endParaRPr>
          </a:p>
          <a:p>
            <a:pPr indent="0" lvl="0" marL="457200" rtl="0" algn="l">
              <a:lnSpc>
                <a:spcPct val="150000"/>
              </a:lnSpc>
              <a:spcBef>
                <a:spcPts val="0"/>
              </a:spcBef>
              <a:spcAft>
                <a:spcPts val="0"/>
              </a:spcAft>
              <a:buNone/>
            </a:pPr>
            <a:r>
              <a:t/>
            </a:r>
            <a:endParaRPr>
              <a:latin typeface="Avenir"/>
              <a:ea typeface="Avenir"/>
              <a:cs typeface="Avenir"/>
              <a:sym typeface="Avenir"/>
            </a:endParaRPr>
          </a:p>
        </p:txBody>
      </p:sp>
      <p:sp>
        <p:nvSpPr>
          <p:cNvPr id="94" name="Google Shape;94;p18"/>
          <p:cNvSpPr/>
          <p:nvPr/>
        </p:nvSpPr>
        <p:spPr>
          <a:xfrm>
            <a:off x="0" y="0"/>
            <a:ext cx="9144000" cy="508800"/>
          </a:xfrm>
          <a:prstGeom prst="rect">
            <a:avLst/>
          </a:prstGeom>
          <a:solidFill>
            <a:srgbClr val="D22630"/>
          </a:solidFill>
          <a:ln cap="flat" cmpd="sng" w="9525">
            <a:solidFill>
              <a:srgbClr val="595959"/>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spcBef>
                <a:spcPts val="0"/>
              </a:spcBef>
              <a:spcAft>
                <a:spcPts val="0"/>
              </a:spcAft>
              <a:buNone/>
            </a:pPr>
            <a:r>
              <a:rPr b="1" lang="en" sz="1800">
                <a:solidFill>
                  <a:srgbClr val="FFEFDB"/>
                </a:solidFill>
                <a:latin typeface="Avenir"/>
                <a:ea typeface="Avenir"/>
                <a:cs typeface="Avenir"/>
                <a:sym typeface="Avenir"/>
              </a:rPr>
              <a:t> UNIT 8: PROMOTION			     	    	   				    PRINCIPLE 1 | LEARN</a:t>
            </a:r>
            <a:endParaRPr b="1" sz="1800">
              <a:solidFill>
                <a:srgbClr val="FFEFDB"/>
              </a:solidFill>
              <a:latin typeface="Avenir"/>
              <a:ea typeface="Avenir"/>
              <a:cs typeface="Avenir"/>
              <a:sym typeface="Avenir"/>
            </a:endParaRPr>
          </a:p>
        </p:txBody>
      </p:sp>
      <p:sp>
        <p:nvSpPr>
          <p:cNvPr id="95" name="Google Shape;95;p18"/>
          <p:cNvSpPr txBox="1"/>
          <p:nvPr/>
        </p:nvSpPr>
        <p:spPr>
          <a:xfrm>
            <a:off x="311700" y="438900"/>
            <a:ext cx="8722500" cy="7542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b="1" lang="en" sz="1600">
                <a:latin typeface="Avenir"/>
                <a:ea typeface="Avenir"/>
                <a:cs typeface="Avenir"/>
                <a:sym typeface="Avenir"/>
              </a:rPr>
              <a:t>Principle 1</a:t>
            </a:r>
            <a:endParaRPr b="1" sz="1600">
              <a:latin typeface="Avenir"/>
              <a:ea typeface="Avenir"/>
              <a:cs typeface="Avenir"/>
              <a:sym typeface="Avenir"/>
            </a:endParaRPr>
          </a:p>
          <a:p>
            <a:pPr indent="0" lvl="0" marL="0" rtl="0" algn="ctr">
              <a:spcBef>
                <a:spcPts val="0"/>
              </a:spcBef>
              <a:spcAft>
                <a:spcPts val="0"/>
              </a:spcAft>
              <a:buNone/>
            </a:pPr>
            <a:r>
              <a:rPr b="1" lang="en" sz="2100">
                <a:latin typeface="Avenir"/>
                <a:ea typeface="Avenir"/>
                <a:cs typeface="Avenir"/>
                <a:sym typeface="Avenir"/>
              </a:rPr>
              <a:t>STATE YOUR BUSINESS IN 30 SECONDS</a:t>
            </a:r>
            <a:r>
              <a:rPr b="1" lang="en" sz="2100">
                <a:latin typeface="Avenir"/>
                <a:ea typeface="Avenir"/>
                <a:cs typeface="Avenir"/>
                <a:sym typeface="Avenir"/>
              </a:rPr>
              <a:t> </a:t>
            </a:r>
            <a:endParaRPr b="1" sz="2100">
              <a:latin typeface="Avenir"/>
              <a:ea typeface="Avenir"/>
              <a:cs typeface="Avenir"/>
              <a:sym typeface="Avenir"/>
            </a:endParaRPr>
          </a:p>
        </p:txBody>
      </p:sp>
      <p:pic>
        <p:nvPicPr>
          <p:cNvPr id="96" name="Google Shape;96;p18"/>
          <p:cNvPicPr preferRelativeResize="0"/>
          <p:nvPr/>
        </p:nvPicPr>
        <p:blipFill rotWithShape="1">
          <a:blip r:embed="rId3">
            <a:alphaModFix/>
          </a:blip>
          <a:srcRect b="0" l="36291" r="30149" t="0"/>
          <a:stretch/>
        </p:blipFill>
        <p:spPr>
          <a:xfrm>
            <a:off x="5260850" y="1152150"/>
            <a:ext cx="1657999" cy="3304200"/>
          </a:xfrm>
          <a:prstGeom prst="rect">
            <a:avLst/>
          </a:prstGeom>
          <a:noFill/>
          <a:ln>
            <a:noFill/>
          </a:ln>
        </p:spPr>
      </p:pic>
      <p:pic>
        <p:nvPicPr>
          <p:cNvPr id="97" name="Google Shape;97;p18"/>
          <p:cNvPicPr preferRelativeResize="0"/>
          <p:nvPr/>
        </p:nvPicPr>
        <p:blipFill rotWithShape="1">
          <a:blip r:embed="rId4">
            <a:alphaModFix/>
          </a:blip>
          <a:srcRect b="0" l="43893" r="19052" t="0"/>
          <a:stretch/>
        </p:blipFill>
        <p:spPr>
          <a:xfrm>
            <a:off x="7098126" y="1152150"/>
            <a:ext cx="1838249" cy="3304201"/>
          </a:xfrm>
          <a:prstGeom prst="rect">
            <a:avLst/>
          </a:prstGeom>
          <a:noFill/>
          <a:ln>
            <a:noFill/>
          </a:ln>
        </p:spPr>
      </p:pic>
      <p:sp>
        <p:nvSpPr>
          <p:cNvPr id="98" name="Google Shape;98;p18"/>
          <p:cNvSpPr txBox="1"/>
          <p:nvPr/>
        </p:nvSpPr>
        <p:spPr>
          <a:xfrm>
            <a:off x="5134025" y="4456350"/>
            <a:ext cx="1964100" cy="4311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 sz="1600">
                <a:solidFill>
                  <a:srgbClr val="D22630"/>
                </a:solidFill>
                <a:latin typeface="Avenir"/>
                <a:ea typeface="Avenir"/>
                <a:cs typeface="Avenir"/>
                <a:sym typeface="Avenir"/>
              </a:rPr>
              <a:t>BAGS BY BERNICE</a:t>
            </a:r>
            <a:endParaRPr b="1" sz="1600">
              <a:solidFill>
                <a:srgbClr val="D22630"/>
              </a:solidFill>
              <a:latin typeface="Avenir"/>
              <a:ea typeface="Avenir"/>
              <a:cs typeface="Avenir"/>
              <a:sym typeface="Avenir"/>
            </a:endParaRPr>
          </a:p>
        </p:txBody>
      </p:sp>
      <p:sp>
        <p:nvSpPr>
          <p:cNvPr id="99" name="Google Shape;99;p18"/>
          <p:cNvSpPr txBox="1"/>
          <p:nvPr/>
        </p:nvSpPr>
        <p:spPr>
          <a:xfrm>
            <a:off x="7035375" y="4456350"/>
            <a:ext cx="2270700" cy="4311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 sz="1600">
                <a:solidFill>
                  <a:srgbClr val="D22630"/>
                </a:solidFill>
                <a:latin typeface="Avenir"/>
                <a:ea typeface="Avenir"/>
                <a:cs typeface="Avenir"/>
                <a:sym typeface="Avenir"/>
              </a:rPr>
              <a:t>BANANA DELIGHTS</a:t>
            </a:r>
            <a:endParaRPr b="1" sz="1600">
              <a:solidFill>
                <a:srgbClr val="D22630"/>
              </a:solidFill>
              <a:latin typeface="Avenir"/>
              <a:ea typeface="Avenir"/>
              <a:cs typeface="Avenir"/>
              <a:sym typeface="Avenir"/>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3" name="Shape 103"/>
        <p:cNvGrpSpPr/>
        <p:nvPr/>
      </p:nvGrpSpPr>
      <p:grpSpPr>
        <a:xfrm>
          <a:off x="0" y="0"/>
          <a:ext cx="0" cy="0"/>
          <a:chOff x="0" y="0"/>
          <a:chExt cx="0" cy="0"/>
        </a:xfrm>
      </p:grpSpPr>
      <p:sp>
        <p:nvSpPr>
          <p:cNvPr id="104" name="Google Shape;104;p19"/>
          <p:cNvSpPr/>
          <p:nvPr/>
        </p:nvSpPr>
        <p:spPr>
          <a:xfrm>
            <a:off x="0" y="0"/>
            <a:ext cx="9144000" cy="508800"/>
          </a:xfrm>
          <a:prstGeom prst="rect">
            <a:avLst/>
          </a:prstGeom>
          <a:solidFill>
            <a:srgbClr val="D22630"/>
          </a:solidFill>
          <a:ln cap="flat" cmpd="sng" w="9525">
            <a:solidFill>
              <a:srgbClr val="595959"/>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spcBef>
                <a:spcPts val="0"/>
              </a:spcBef>
              <a:spcAft>
                <a:spcPts val="0"/>
              </a:spcAft>
              <a:buNone/>
            </a:pPr>
            <a:r>
              <a:rPr b="1" lang="en" sz="1800">
                <a:solidFill>
                  <a:srgbClr val="FFEFDB"/>
                </a:solidFill>
                <a:latin typeface="Avenir"/>
                <a:ea typeface="Avenir"/>
                <a:cs typeface="Avenir"/>
                <a:sym typeface="Avenir"/>
              </a:rPr>
              <a:t> UNIT 8: PROMOTION			     	    	   				    PRINCIPLE 1 | LEARN</a:t>
            </a:r>
            <a:endParaRPr b="1" sz="1800">
              <a:solidFill>
                <a:srgbClr val="FFEFDB"/>
              </a:solidFill>
              <a:latin typeface="Avenir"/>
              <a:ea typeface="Avenir"/>
              <a:cs typeface="Avenir"/>
              <a:sym typeface="Avenir"/>
            </a:endParaRPr>
          </a:p>
        </p:txBody>
      </p:sp>
      <p:sp>
        <p:nvSpPr>
          <p:cNvPr id="105" name="Google Shape;105;p19"/>
          <p:cNvSpPr txBox="1"/>
          <p:nvPr/>
        </p:nvSpPr>
        <p:spPr>
          <a:xfrm>
            <a:off x="311700" y="438900"/>
            <a:ext cx="8722500" cy="7542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b="1" lang="en" sz="1600">
                <a:latin typeface="Avenir"/>
                <a:ea typeface="Avenir"/>
                <a:cs typeface="Avenir"/>
                <a:sym typeface="Avenir"/>
              </a:rPr>
              <a:t>Principle 1</a:t>
            </a:r>
            <a:endParaRPr b="1" sz="1600">
              <a:latin typeface="Avenir"/>
              <a:ea typeface="Avenir"/>
              <a:cs typeface="Avenir"/>
              <a:sym typeface="Avenir"/>
            </a:endParaRPr>
          </a:p>
          <a:p>
            <a:pPr indent="0" lvl="0" marL="0" rtl="0" algn="ctr">
              <a:spcBef>
                <a:spcPts val="0"/>
              </a:spcBef>
              <a:spcAft>
                <a:spcPts val="0"/>
              </a:spcAft>
              <a:buNone/>
            </a:pPr>
            <a:r>
              <a:rPr b="1" lang="en" sz="2100">
                <a:latin typeface="Avenir"/>
                <a:ea typeface="Avenir"/>
                <a:cs typeface="Avenir"/>
                <a:sym typeface="Avenir"/>
              </a:rPr>
              <a:t>STATE YOUR BUSINESS IN 30 SECONDS </a:t>
            </a:r>
            <a:endParaRPr b="1" sz="2100">
              <a:latin typeface="Avenir"/>
              <a:ea typeface="Avenir"/>
              <a:cs typeface="Avenir"/>
              <a:sym typeface="Avenir"/>
            </a:endParaRPr>
          </a:p>
        </p:txBody>
      </p:sp>
      <p:pic>
        <p:nvPicPr>
          <p:cNvPr id="106" name="Google Shape;106;p19"/>
          <p:cNvPicPr preferRelativeResize="0"/>
          <p:nvPr/>
        </p:nvPicPr>
        <p:blipFill rotWithShape="1">
          <a:blip r:embed="rId3">
            <a:alphaModFix/>
          </a:blip>
          <a:srcRect b="0" l="16076" r="10144" t="0"/>
          <a:stretch/>
        </p:blipFill>
        <p:spPr>
          <a:xfrm>
            <a:off x="5210425" y="1313500"/>
            <a:ext cx="3645302" cy="3304200"/>
          </a:xfrm>
          <a:prstGeom prst="rect">
            <a:avLst/>
          </a:prstGeom>
          <a:noFill/>
          <a:ln>
            <a:noFill/>
          </a:ln>
        </p:spPr>
      </p:pic>
      <p:pic>
        <p:nvPicPr>
          <p:cNvPr id="107" name="Google Shape;107;p19"/>
          <p:cNvPicPr preferRelativeResize="0"/>
          <p:nvPr/>
        </p:nvPicPr>
        <p:blipFill>
          <a:blip r:embed="rId4">
            <a:alphaModFix/>
          </a:blip>
          <a:stretch>
            <a:fillRect/>
          </a:stretch>
        </p:blipFill>
        <p:spPr>
          <a:xfrm>
            <a:off x="310900" y="1152150"/>
            <a:ext cx="4702295" cy="3767325"/>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1" name="Shape 111"/>
        <p:cNvGrpSpPr/>
        <p:nvPr/>
      </p:nvGrpSpPr>
      <p:grpSpPr>
        <a:xfrm>
          <a:off x="0" y="0"/>
          <a:ext cx="0" cy="0"/>
          <a:chOff x="0" y="0"/>
          <a:chExt cx="0" cy="0"/>
        </a:xfrm>
      </p:grpSpPr>
      <p:sp>
        <p:nvSpPr>
          <p:cNvPr id="112" name="Google Shape;112;p20"/>
          <p:cNvSpPr/>
          <p:nvPr/>
        </p:nvSpPr>
        <p:spPr>
          <a:xfrm>
            <a:off x="0" y="0"/>
            <a:ext cx="9144000" cy="508800"/>
          </a:xfrm>
          <a:prstGeom prst="rect">
            <a:avLst/>
          </a:prstGeom>
          <a:solidFill>
            <a:srgbClr val="D22630"/>
          </a:solidFill>
          <a:ln cap="flat" cmpd="sng" w="9525">
            <a:solidFill>
              <a:srgbClr val="595959"/>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spcBef>
                <a:spcPts val="0"/>
              </a:spcBef>
              <a:spcAft>
                <a:spcPts val="0"/>
              </a:spcAft>
              <a:buNone/>
            </a:pPr>
            <a:r>
              <a:rPr b="1" lang="en" sz="1800">
                <a:solidFill>
                  <a:srgbClr val="FFEFDB"/>
                </a:solidFill>
                <a:latin typeface="Avenir"/>
                <a:ea typeface="Avenir"/>
                <a:cs typeface="Avenir"/>
                <a:sym typeface="Avenir"/>
              </a:rPr>
              <a:t> UNIT 8: PROMOTION			     	    	   				    PRINCIPLE 1 | LEARN</a:t>
            </a:r>
            <a:endParaRPr b="1" sz="1800">
              <a:solidFill>
                <a:srgbClr val="FFEFDB"/>
              </a:solidFill>
              <a:latin typeface="Avenir"/>
              <a:ea typeface="Avenir"/>
              <a:cs typeface="Avenir"/>
              <a:sym typeface="Avenir"/>
            </a:endParaRPr>
          </a:p>
        </p:txBody>
      </p:sp>
      <p:sp>
        <p:nvSpPr>
          <p:cNvPr id="113" name="Google Shape;113;p20"/>
          <p:cNvSpPr txBox="1"/>
          <p:nvPr/>
        </p:nvSpPr>
        <p:spPr>
          <a:xfrm>
            <a:off x="311700" y="438900"/>
            <a:ext cx="8722500" cy="7542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b="1" lang="en" sz="1600">
                <a:latin typeface="Avenir"/>
                <a:ea typeface="Avenir"/>
                <a:cs typeface="Avenir"/>
                <a:sym typeface="Avenir"/>
              </a:rPr>
              <a:t>Principle 1</a:t>
            </a:r>
            <a:endParaRPr b="1" sz="1600">
              <a:latin typeface="Avenir"/>
              <a:ea typeface="Avenir"/>
              <a:cs typeface="Avenir"/>
              <a:sym typeface="Avenir"/>
            </a:endParaRPr>
          </a:p>
          <a:p>
            <a:pPr indent="0" lvl="0" marL="0" rtl="0" algn="ctr">
              <a:spcBef>
                <a:spcPts val="0"/>
              </a:spcBef>
              <a:spcAft>
                <a:spcPts val="0"/>
              </a:spcAft>
              <a:buNone/>
            </a:pPr>
            <a:r>
              <a:rPr b="1" lang="en" sz="2100">
                <a:latin typeface="Avenir"/>
                <a:ea typeface="Avenir"/>
                <a:cs typeface="Avenir"/>
                <a:sym typeface="Avenir"/>
              </a:rPr>
              <a:t>STATE YOUR BUSINESS IN 30 SECONDS </a:t>
            </a:r>
            <a:endParaRPr b="1" sz="2100">
              <a:latin typeface="Avenir"/>
              <a:ea typeface="Avenir"/>
              <a:cs typeface="Avenir"/>
              <a:sym typeface="Avenir"/>
            </a:endParaRPr>
          </a:p>
        </p:txBody>
      </p:sp>
      <p:pic>
        <p:nvPicPr>
          <p:cNvPr id="114" name="Google Shape;114;p20"/>
          <p:cNvPicPr preferRelativeResize="0"/>
          <p:nvPr/>
        </p:nvPicPr>
        <p:blipFill rotWithShape="1">
          <a:blip r:embed="rId3">
            <a:alphaModFix/>
          </a:blip>
          <a:srcRect b="0" l="26018" r="18327" t="0"/>
          <a:stretch/>
        </p:blipFill>
        <p:spPr>
          <a:xfrm>
            <a:off x="6040800" y="1152150"/>
            <a:ext cx="2761124" cy="3304201"/>
          </a:xfrm>
          <a:prstGeom prst="rect">
            <a:avLst/>
          </a:prstGeom>
          <a:noFill/>
          <a:ln>
            <a:noFill/>
          </a:ln>
        </p:spPr>
      </p:pic>
      <p:pic>
        <p:nvPicPr>
          <p:cNvPr id="115" name="Google Shape;115;p20"/>
          <p:cNvPicPr preferRelativeResize="0"/>
          <p:nvPr/>
        </p:nvPicPr>
        <p:blipFill>
          <a:blip r:embed="rId4">
            <a:alphaModFix/>
          </a:blip>
          <a:stretch>
            <a:fillRect/>
          </a:stretch>
        </p:blipFill>
        <p:spPr>
          <a:xfrm>
            <a:off x="118875" y="1165950"/>
            <a:ext cx="5597553" cy="3753525"/>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9" name="Shape 119"/>
        <p:cNvGrpSpPr/>
        <p:nvPr/>
      </p:nvGrpSpPr>
      <p:grpSpPr>
        <a:xfrm>
          <a:off x="0" y="0"/>
          <a:ext cx="0" cy="0"/>
          <a:chOff x="0" y="0"/>
          <a:chExt cx="0" cy="0"/>
        </a:xfrm>
      </p:grpSpPr>
      <p:sp>
        <p:nvSpPr>
          <p:cNvPr id="120" name="Google Shape;120;p21"/>
          <p:cNvSpPr txBox="1"/>
          <p:nvPr/>
        </p:nvSpPr>
        <p:spPr>
          <a:xfrm>
            <a:off x="310900" y="1157300"/>
            <a:ext cx="8723400" cy="2852700"/>
          </a:xfrm>
          <a:prstGeom prst="rect">
            <a:avLst/>
          </a:prstGeom>
          <a:noFill/>
          <a:ln>
            <a:noFill/>
          </a:ln>
        </p:spPr>
        <p:txBody>
          <a:bodyPr anchorCtr="0" anchor="t" bIns="91425" lIns="91425" spcFirstLastPara="1" rIns="91425" wrap="square" tIns="91425">
            <a:spAutoFit/>
          </a:bodyPr>
          <a:lstStyle/>
          <a:p>
            <a:pPr indent="0" lvl="0" marL="0" rtl="0" algn="l">
              <a:lnSpc>
                <a:spcPct val="125000"/>
              </a:lnSpc>
              <a:spcBef>
                <a:spcPts val="800"/>
              </a:spcBef>
              <a:spcAft>
                <a:spcPts val="0"/>
              </a:spcAft>
              <a:buNone/>
            </a:pPr>
            <a:r>
              <a:rPr b="1" lang="en" sz="2000">
                <a:latin typeface="Avenir"/>
                <a:ea typeface="Avenir"/>
                <a:cs typeface="Avenir"/>
                <a:sym typeface="Avenir"/>
              </a:rPr>
              <a:t>DISCUSS:</a:t>
            </a:r>
            <a:endParaRPr b="1" sz="2000">
              <a:latin typeface="Avenir"/>
              <a:ea typeface="Avenir"/>
              <a:cs typeface="Avenir"/>
              <a:sym typeface="Avenir"/>
            </a:endParaRPr>
          </a:p>
          <a:p>
            <a:pPr indent="-374650" lvl="0" marL="457200" rtl="0" algn="l">
              <a:lnSpc>
                <a:spcPct val="100000"/>
              </a:lnSpc>
              <a:spcBef>
                <a:spcPts val="800"/>
              </a:spcBef>
              <a:spcAft>
                <a:spcPts val="0"/>
              </a:spcAft>
              <a:buSzPts val="2300"/>
              <a:buFont typeface="Avenir"/>
              <a:buChar char="●"/>
            </a:pPr>
            <a:r>
              <a:rPr lang="en" sz="2300">
                <a:latin typeface="Avenir"/>
                <a:ea typeface="Avenir"/>
                <a:cs typeface="Avenir"/>
                <a:sym typeface="Avenir"/>
              </a:rPr>
              <a:t>What is the name of Bernice’s business?</a:t>
            </a:r>
            <a:endParaRPr sz="2300">
              <a:latin typeface="Avenir"/>
              <a:ea typeface="Avenir"/>
              <a:cs typeface="Avenir"/>
              <a:sym typeface="Avenir"/>
            </a:endParaRPr>
          </a:p>
          <a:p>
            <a:pPr indent="-374650" lvl="0" marL="457200" rtl="0" algn="l">
              <a:lnSpc>
                <a:spcPct val="100000"/>
              </a:lnSpc>
              <a:spcBef>
                <a:spcPts val="800"/>
              </a:spcBef>
              <a:spcAft>
                <a:spcPts val="0"/>
              </a:spcAft>
              <a:buSzPts val="2300"/>
              <a:buFont typeface="Avenir"/>
              <a:buChar char="●"/>
            </a:pPr>
            <a:r>
              <a:rPr lang="en" sz="2300">
                <a:latin typeface="Avenir"/>
                <a:ea typeface="Avenir"/>
                <a:cs typeface="Avenir"/>
                <a:sym typeface="Avenir"/>
              </a:rPr>
              <a:t>What is Bernice’s product?</a:t>
            </a:r>
            <a:endParaRPr sz="2300">
              <a:latin typeface="Avenir"/>
              <a:ea typeface="Avenir"/>
              <a:cs typeface="Avenir"/>
              <a:sym typeface="Avenir"/>
            </a:endParaRPr>
          </a:p>
          <a:p>
            <a:pPr indent="-374650" lvl="0" marL="457200" rtl="0" algn="l">
              <a:lnSpc>
                <a:spcPct val="100000"/>
              </a:lnSpc>
              <a:spcBef>
                <a:spcPts val="800"/>
              </a:spcBef>
              <a:spcAft>
                <a:spcPts val="0"/>
              </a:spcAft>
              <a:buSzPts val="2300"/>
              <a:buFont typeface="Avenir"/>
              <a:buChar char="●"/>
            </a:pPr>
            <a:r>
              <a:rPr lang="en" sz="2300">
                <a:latin typeface="Avenir"/>
                <a:ea typeface="Avenir"/>
                <a:cs typeface="Avenir"/>
                <a:sym typeface="Avenir"/>
              </a:rPr>
              <a:t>What is Kumar’s business name?</a:t>
            </a:r>
            <a:endParaRPr sz="2300">
              <a:latin typeface="Avenir"/>
              <a:ea typeface="Avenir"/>
              <a:cs typeface="Avenir"/>
              <a:sym typeface="Avenir"/>
            </a:endParaRPr>
          </a:p>
          <a:p>
            <a:pPr indent="-374650" lvl="0" marL="457200" rtl="0" algn="l">
              <a:lnSpc>
                <a:spcPct val="100000"/>
              </a:lnSpc>
              <a:spcBef>
                <a:spcPts val="800"/>
              </a:spcBef>
              <a:spcAft>
                <a:spcPts val="0"/>
              </a:spcAft>
              <a:buSzPts val="2300"/>
              <a:buFont typeface="Avenir"/>
              <a:buChar char="●"/>
            </a:pPr>
            <a:r>
              <a:rPr lang="en" sz="2300">
                <a:latin typeface="Avenir"/>
                <a:ea typeface="Avenir"/>
                <a:cs typeface="Avenir"/>
                <a:sym typeface="Avenir"/>
              </a:rPr>
              <a:t>What is Kumar’s product?</a:t>
            </a:r>
            <a:endParaRPr sz="2300">
              <a:latin typeface="Avenir"/>
              <a:ea typeface="Avenir"/>
              <a:cs typeface="Avenir"/>
              <a:sym typeface="Avenir"/>
            </a:endParaRPr>
          </a:p>
          <a:p>
            <a:pPr indent="-374650" lvl="0" marL="457200" rtl="0" algn="l">
              <a:lnSpc>
                <a:spcPct val="100000"/>
              </a:lnSpc>
              <a:spcBef>
                <a:spcPts val="800"/>
              </a:spcBef>
              <a:spcAft>
                <a:spcPts val="0"/>
              </a:spcAft>
              <a:buSzPts val="2300"/>
              <a:buFont typeface="Avenir"/>
              <a:buChar char="●"/>
            </a:pPr>
            <a:r>
              <a:rPr lang="en" sz="2300">
                <a:latin typeface="Avenir"/>
                <a:ea typeface="Avenir"/>
                <a:cs typeface="Avenir"/>
                <a:sym typeface="Avenir"/>
              </a:rPr>
              <a:t>Why are their products better than their competitors?</a:t>
            </a:r>
            <a:endParaRPr sz="2300">
              <a:latin typeface="Avenir"/>
              <a:ea typeface="Avenir"/>
              <a:cs typeface="Avenir"/>
              <a:sym typeface="Avenir"/>
            </a:endParaRPr>
          </a:p>
        </p:txBody>
      </p:sp>
      <p:sp>
        <p:nvSpPr>
          <p:cNvPr id="121" name="Google Shape;121;p21"/>
          <p:cNvSpPr/>
          <p:nvPr/>
        </p:nvSpPr>
        <p:spPr>
          <a:xfrm>
            <a:off x="0" y="0"/>
            <a:ext cx="9144000" cy="508800"/>
          </a:xfrm>
          <a:prstGeom prst="rect">
            <a:avLst/>
          </a:prstGeom>
          <a:solidFill>
            <a:srgbClr val="D22630"/>
          </a:solidFill>
          <a:ln cap="flat" cmpd="sng" w="9525">
            <a:solidFill>
              <a:srgbClr val="595959"/>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spcBef>
                <a:spcPts val="0"/>
              </a:spcBef>
              <a:spcAft>
                <a:spcPts val="0"/>
              </a:spcAft>
              <a:buNone/>
            </a:pPr>
            <a:r>
              <a:rPr b="1" lang="en" sz="1800">
                <a:solidFill>
                  <a:srgbClr val="FFEFDB"/>
                </a:solidFill>
                <a:latin typeface="Avenir"/>
                <a:ea typeface="Avenir"/>
                <a:cs typeface="Avenir"/>
                <a:sym typeface="Avenir"/>
              </a:rPr>
              <a:t> UNIT 8: PROMOTION			     	    	   				    PRINCIPLE 1 | LEARN</a:t>
            </a:r>
            <a:endParaRPr b="1" sz="1800">
              <a:solidFill>
                <a:srgbClr val="FFEFDB"/>
              </a:solidFill>
              <a:latin typeface="Avenir"/>
              <a:ea typeface="Avenir"/>
              <a:cs typeface="Avenir"/>
              <a:sym typeface="Avenir"/>
            </a:endParaRPr>
          </a:p>
        </p:txBody>
      </p:sp>
      <p:sp>
        <p:nvSpPr>
          <p:cNvPr id="122" name="Google Shape;122;p21"/>
          <p:cNvSpPr txBox="1"/>
          <p:nvPr/>
        </p:nvSpPr>
        <p:spPr>
          <a:xfrm>
            <a:off x="311700" y="438900"/>
            <a:ext cx="8723400" cy="7542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b="1" lang="en" sz="1600">
                <a:latin typeface="Avenir"/>
                <a:ea typeface="Avenir"/>
                <a:cs typeface="Avenir"/>
                <a:sym typeface="Avenir"/>
              </a:rPr>
              <a:t>Principle 1</a:t>
            </a:r>
            <a:endParaRPr b="1" sz="1600">
              <a:latin typeface="Avenir"/>
              <a:ea typeface="Avenir"/>
              <a:cs typeface="Avenir"/>
              <a:sym typeface="Avenir"/>
            </a:endParaRPr>
          </a:p>
          <a:p>
            <a:pPr indent="0" lvl="0" marL="0" rtl="0" algn="ctr">
              <a:spcBef>
                <a:spcPts val="0"/>
              </a:spcBef>
              <a:spcAft>
                <a:spcPts val="0"/>
              </a:spcAft>
              <a:buNone/>
            </a:pPr>
            <a:r>
              <a:rPr b="1" lang="en" sz="2100">
                <a:latin typeface="Avenir"/>
                <a:ea typeface="Avenir"/>
                <a:cs typeface="Avenir"/>
                <a:sym typeface="Avenir"/>
              </a:rPr>
              <a:t>STATE YOUR BUSINESS IN 30 SECONDS </a:t>
            </a:r>
            <a:endParaRPr b="1" sz="2100">
              <a:latin typeface="Avenir"/>
              <a:ea typeface="Avenir"/>
              <a:cs typeface="Avenir"/>
              <a:sym typeface="Avenir"/>
            </a:endParaRPr>
          </a:p>
        </p:txBody>
      </p:sp>
    </p:spTree>
  </p:cSld>
  <p:clrMapOvr>
    <a:masterClrMapping/>
  </p:clrMapOvr>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