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2880">
          <p15:clr>
            <a:srgbClr val="A4A3A4"/>
          </p15:clr>
        </p15:guide>
        <p15:guide id="3" pos="196">
          <p15:clr>
            <a:srgbClr val="9AA0A6"/>
          </p15:clr>
        </p15:guide>
        <p15:guide id="4" pos="288">
          <p15:clr>
            <a:srgbClr val="9AA0A6"/>
          </p15:clr>
        </p15:guide>
        <p15:guide id="5" pos="75">
          <p15:clr>
            <a:srgbClr val="9AA0A6"/>
          </p15:clr>
        </p15:guide>
        <p15:guide id="6" pos="5691">
          <p15:clr>
            <a:srgbClr val="9AA0A6"/>
          </p15:clr>
        </p15:guide>
        <p15:guide id="7" orient="horz" pos="3099">
          <p15:clr>
            <a:srgbClr val="9AA0A6"/>
          </p15:clr>
        </p15:guide>
        <p15:guide id="8" orient="horz" pos="75">
          <p15:clr>
            <a:srgbClr val="9AA0A6"/>
          </p15:clr>
        </p15:guide>
        <p15:guide id="9" orient="horz" pos="726">
          <p15:clr>
            <a:srgbClr val="9AA0A6"/>
          </p15:clr>
        </p15:guide>
        <p15:guide id="10" orient="horz" pos="2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2880"/>
        <p:guide pos="196"/>
        <p:guide pos="288"/>
        <p:guide pos="75"/>
        <p:guide pos="5691"/>
        <p:guide pos="3099" orient="horz"/>
        <p:guide pos="75" orient="horz"/>
        <p:guide pos="726" orient="horz"/>
        <p:guide pos="2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70e4f8a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70e4f8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a797626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a797626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0e4f8aec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0e4f8aec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70e4f8aec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70e4f8aec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70e4f8aec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70e4f8aec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0e4f8aec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0e4f8aec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a797626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a797626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70e4f8aec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70e4f8aec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a7976268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a7976268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a7976268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a7976268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70e4f8aec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70e4f8ae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70e4f8a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70e4f8a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70e4f8aec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70e4f8aec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70e4f8aec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70e4f8aec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70e4f8aec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70e4f8aec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70e4f8aec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70e4f8aec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70e4f8aec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70e4f8aec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70e4f8aec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70e4f8aec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a7976268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a7976268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a7976268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a7976268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70e4f8aec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70e4f8aec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70e4f8aec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70e4f8aec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70e4f8ae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70e4f8ae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70e4f8aec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70e4f8aec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70e4f8aec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70e4f8aec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70e4f8aec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70e4f8aec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a797626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a797626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70e4f8aec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70e4f8ae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70e4f8ae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70e4f8ae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70e4f8aec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70e4f8aec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b5b948e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b5b948e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a797626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a797626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70e4f8aec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70e4f8aec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6178" l="0" r="0" t="12827"/>
          <a:stretch/>
        </p:blipFill>
        <p:spPr>
          <a:xfrm>
            <a:off x="0" y="770225"/>
            <a:ext cx="9144000" cy="41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52474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93075" y="76200"/>
            <a:ext cx="54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9: PAPERWORK – ASSETS &amp; LOANS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310900" y="1137750"/>
            <a:ext cx="87225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In what ways does Betsi avoid sinking her business by getting the most out of her assets?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can you make your assets more productive?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310900" y="1137750"/>
            <a:ext cx="8723400" cy="3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In your workbook or another notebook turn to </a:t>
            </a: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page 29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Write or draw a few assets you have or think you need to help your business.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In groups of two or three, share how you can make your assets more productive.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Are there any other additional assets your business needs?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50" y="1266275"/>
            <a:ext cx="7502092" cy="35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310900" y="1137750"/>
            <a:ext cx="8787000" cy="5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Look again in your workbook or notebook on </a:t>
            </a: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page 29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at your list of assets that you just created.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Use the </a:t>
            </a: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Ways to Get Assets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 box or draw your own in a notebook. Discuss the advantages and disadvantages of the various ways you can obtain those assets.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are the advantages and disadvantages of each of the methods suggested by your group?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118" y="1152150"/>
            <a:ext cx="4953755" cy="376732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PUT YOUR SKIN IN THE GAME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4572000" y="512075"/>
            <a:ext cx="4405800" cy="5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do you see in this picture?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they play hard, do you think some of the players may get skinned, scratched, or hurt in the game?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do they play if they can get skinned or hurt?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0" l="12040" r="9057" t="0"/>
          <a:stretch/>
        </p:blipFill>
        <p:spPr>
          <a:xfrm>
            <a:off x="0" y="512075"/>
            <a:ext cx="4572000" cy="440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310900" y="1137750"/>
            <a:ext cx="12927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PUT YOUR SKIN IN THE GAME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600" y="1152150"/>
            <a:ext cx="6697477" cy="37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310900" y="1137750"/>
            <a:ext cx="87234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Why is it important to have your skin in the game?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does this mean for you and your business?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PUT YOUR SKIN IN THE GAME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302050" y="3657375"/>
            <a:ext cx="8741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Turn to 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page 30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in your workbook or another notebook. Write or draw what you can do to “put your skin in the game” for your business.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310900" y="1137750"/>
            <a:ext cx="87234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BEWARE OF FIXED COSTS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00" y="1684950"/>
            <a:ext cx="4061101" cy="304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84950"/>
            <a:ext cx="4061101" cy="304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310900" y="1137750"/>
            <a:ext cx="87234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is a fixed cost?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When is a fixed cost useful and when is it not useful for your business?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can we be careful of fixed costs?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BEWARE OF FIXED COSTS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302050" y="3657375"/>
            <a:ext cx="8741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Write </a:t>
            </a: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your policy on fixed costs for your business in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your workbook on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page 30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or in another notebook.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11679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9: PAPERWORK </a:t>
            </a:r>
            <a:r>
              <a:rPr b="1" lang="en" sz="34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ASSET &amp; LOANS</a:t>
            </a:r>
            <a:endParaRPr b="1" sz="2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72000" y="1152150"/>
            <a:ext cx="45720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Build Productive Assets.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Put Your Skin in the Game.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Beware of Fixed Costs.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Know If &amp; When to Get a Loan.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-4657" l="10020" r="6409" t="0"/>
          <a:stretch/>
        </p:blipFill>
        <p:spPr>
          <a:xfrm>
            <a:off x="0" y="1179750"/>
            <a:ext cx="4572000" cy="414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311725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BEWARE OF FIXED COSTS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513" y="1266275"/>
            <a:ext cx="6350979" cy="357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310900" y="1137750"/>
            <a:ext cx="8723400" cy="28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Motive – The motive is the reason why you want a loan.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1" marL="13716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○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Warning – Loans should only be used for productive business assets, not personal items.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310900" y="1137750"/>
            <a:ext cx="8723400" cy="4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b="1"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Terms – The terms include the interest rate, origination fees, and length of the loan.</a:t>
            </a:r>
            <a:endParaRPr b="1"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Warning – You should compare terms of at least three loan sources to find the most favorable loan for you. Terms vary greatly between banks and micro-finance institutions.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310900" y="1137750"/>
            <a:ext cx="87234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b="1"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Timing – The timing helps you know when you need to pay back the loan and how often you need to make payments.</a:t>
            </a:r>
            <a:endParaRPr b="1"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Warning – Make sure you have the cash flow and are ready for a loan. Keep good financial records.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/>
        </p:nvSpPr>
        <p:spPr>
          <a:xfrm>
            <a:off x="310900" y="1137750"/>
            <a:ext cx="87234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b="1"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Amount – The amount is the size of the loan.</a:t>
            </a:r>
            <a:endParaRPr b="1"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Ask only for the money you need to get productive assets. Make sure the payments can be made. Don’t borrow extra money for personal spending.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/>
        </p:nvSpPr>
        <p:spPr>
          <a:xfrm>
            <a:off x="310900" y="1137750"/>
            <a:ext cx="8667000" cy="3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four warnings you should consider before deciding to get a loan?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are these concepts so important?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311700" y="3272475"/>
            <a:ext cx="87234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If you think you should get a loan, make sure to fill out the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 Loan Warning Checklist and Loan Terms Worksheet</a:t>
            </a:r>
            <a:r>
              <a:rPr b="1" i="1" lang="en" sz="20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on 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page 54-55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. Or fill answers in another notebook while following along in the next slides.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 b="53363" l="13545" r="13589" t="15910"/>
          <a:stretch/>
        </p:blipFill>
        <p:spPr>
          <a:xfrm>
            <a:off x="1059400" y="1152150"/>
            <a:ext cx="7025199" cy="376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KNOW IF &amp; WHEN TO GET A LOAN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3">
            <a:alphaModFix/>
          </a:blip>
          <a:srcRect b="22251" l="13545" r="13589" t="46636"/>
          <a:stretch/>
        </p:blipFill>
        <p:spPr>
          <a:xfrm>
            <a:off x="1102788" y="1152150"/>
            <a:ext cx="6938433" cy="376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PAPERWORK – ASSETS &amp; LOANS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PRINCIPLES SUMMARY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310900" y="1098000"/>
            <a:ext cx="87402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Build Productive Assets.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Put Your Skin in the Game.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Beware of Fixed Costs.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Know If &amp; When to Get a Loan.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4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 			      SUMMARY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4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 	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311700" y="1152150"/>
            <a:ext cx="87225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Business Plan Commitment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 will implement two idea to improve or increase my productive assets.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 will consider the four loan warnings if I choose to take out a loan.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0900" y="1152150"/>
            <a:ext cx="8703000" cy="3147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Last Week’s Promises: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Identify and implement at least two new ways to increase sales.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Choose to improve a specific area from your Home Plan.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Save money, even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	    	           		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REPORT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4042275"/>
            <a:ext cx="8782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Business Spotlight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presentation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4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 	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311700" y="1152150"/>
            <a:ext cx="8722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Home Quality of Life Commitment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 will thoughtfully choose one or two areas of my Quality of Life Wheel and write down goals to improve this week.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 will be specific with my written goals and follow through.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Savings Commitment: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 will add to my savings – even if it’s just a coin or two.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     	      			  		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310900" y="1098000"/>
            <a:ext cx="87234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 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Who would like to share their Home Quality of Life Commitment this week?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easiest to keep for you this week?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hardest?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idx="1" type="body"/>
          </p:nvPr>
        </p:nvSpPr>
        <p:spPr>
          <a:xfrm>
            <a:off x="310900" y="1152150"/>
            <a:ext cx="87234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Meet now with your Action Partner for this week. Discuss your business ideas and decide how you will contact and encourage each other during the week to keep your commitments.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311700" y="438900"/>
            <a:ext cx="87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Google Shape;284;p4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 			  	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5"/>
          <p:cNvPicPr preferRelativeResize="0"/>
          <p:nvPr/>
        </p:nvPicPr>
        <p:blipFill rotWithShape="1">
          <a:blip r:embed="rId4">
            <a:alphaModFix/>
          </a:blip>
          <a:srcRect b="26178" l="0" r="0" t="12827"/>
          <a:stretch/>
        </p:blipFill>
        <p:spPr>
          <a:xfrm>
            <a:off x="0" y="770225"/>
            <a:ext cx="9144000" cy="41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5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52474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5"/>
          <p:cNvSpPr txBox="1"/>
          <p:nvPr/>
        </p:nvSpPr>
        <p:spPr>
          <a:xfrm>
            <a:off x="3593075" y="76200"/>
            <a:ext cx="54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9: PAPERWORK – ASSETS &amp; LOANS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0900" y="1152150"/>
            <a:ext cx="1338900" cy="388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REPORT: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0900" y="2668275"/>
            <a:ext cx="87234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did you learn last week as you kept your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problems did you have as you tried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to keep your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 commitments?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can we do to help everyone keep weekly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88" y="657100"/>
            <a:ext cx="4221014" cy="2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		    	          	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572000" y="512075"/>
            <a:ext cx="4399500" cy="5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do you see in this picture? 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your business was this boat, what would you do?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some of the costs that could sink your business?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10900" y="4040775"/>
            <a:ext cx="8723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Learn and implement the four principles discussed.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	    INTRODUCTION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14243" l="11400" r="13692" t="5960"/>
          <a:stretch/>
        </p:blipFill>
        <p:spPr>
          <a:xfrm>
            <a:off x="0" y="508800"/>
            <a:ext cx="4572000" cy="35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10900" y="1137750"/>
            <a:ext cx="87180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CODE: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of these assets on the</a:t>
            </a: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latin typeface="Avenir"/>
                <a:ea typeface="Avenir"/>
                <a:cs typeface="Avenir"/>
                <a:sym typeface="Avenir"/>
              </a:rPr>
              <a:t>following slide are productive assets.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●"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Why or why not?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716875"/>
            <a:ext cx="8915400" cy="25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310900" y="1137750"/>
            <a:ext cx="87225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are some of the assets that you have in your business?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is the difference between an asset and a productive asset?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FFB81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9: PAPERWORK – ASSETS &amp; LOANS			     	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11700" y="438900"/>
            <a:ext cx="8722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BUILD PRODUCTIVE ASSETS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388" y="1152150"/>
            <a:ext cx="4563234" cy="37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310900" y="1137750"/>
            <a:ext cx="13002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: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